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handoutMasterIdLst>
    <p:handoutMasterId r:id="rId46"/>
  </p:handoutMasterIdLst>
  <p:sldIdLst>
    <p:sldId id="256" r:id="rId2"/>
    <p:sldId id="257" r:id="rId3"/>
    <p:sldId id="382" r:id="rId4"/>
    <p:sldId id="298" r:id="rId5"/>
    <p:sldId id="383" r:id="rId6"/>
    <p:sldId id="415" r:id="rId7"/>
    <p:sldId id="407" r:id="rId8"/>
    <p:sldId id="384" r:id="rId9"/>
    <p:sldId id="408" r:id="rId10"/>
    <p:sldId id="421" r:id="rId11"/>
    <p:sldId id="385" r:id="rId12"/>
    <p:sldId id="300" r:id="rId13"/>
    <p:sldId id="419" r:id="rId14"/>
    <p:sldId id="299" r:id="rId15"/>
    <p:sldId id="387" r:id="rId16"/>
    <p:sldId id="388" r:id="rId17"/>
    <p:sldId id="389" r:id="rId18"/>
    <p:sldId id="414" r:id="rId19"/>
    <p:sldId id="390" r:id="rId20"/>
    <p:sldId id="420" r:id="rId21"/>
    <p:sldId id="409" r:id="rId22"/>
    <p:sldId id="410" r:id="rId23"/>
    <p:sldId id="411" r:id="rId24"/>
    <p:sldId id="412" r:id="rId25"/>
    <p:sldId id="391" r:id="rId26"/>
    <p:sldId id="364" r:id="rId27"/>
    <p:sldId id="392" r:id="rId28"/>
    <p:sldId id="393" r:id="rId29"/>
    <p:sldId id="394" r:id="rId30"/>
    <p:sldId id="395" r:id="rId31"/>
    <p:sldId id="396" r:id="rId32"/>
    <p:sldId id="397" r:id="rId33"/>
    <p:sldId id="398" r:id="rId34"/>
    <p:sldId id="399" r:id="rId35"/>
    <p:sldId id="400" r:id="rId36"/>
    <p:sldId id="401" r:id="rId37"/>
    <p:sldId id="418" r:id="rId38"/>
    <p:sldId id="402" r:id="rId39"/>
    <p:sldId id="403" r:id="rId40"/>
    <p:sldId id="404" r:id="rId41"/>
    <p:sldId id="406" r:id="rId42"/>
    <p:sldId id="413" r:id="rId43"/>
    <p:sldId id="293" r:id="rId44"/>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ğuzhan Kürşad Ağralı" initials="OKA" lastIdx="0" clrIdx="0">
    <p:extLst>
      <p:ext uri="{19B8F6BF-5375-455C-9EA6-DF929625EA0E}">
        <p15:presenceInfo xmlns:p15="http://schemas.microsoft.com/office/powerpoint/2012/main" userId="6badb6560f1a6972" providerId="Windows Live"/>
      </p:ext>
    </p:extLst>
  </p:cmAuthor>
  <p:cmAuthor id="2" name="Büşra Gültekin" initials="BG" lastIdx="20" clrIdx="1">
    <p:extLst>
      <p:ext uri="{19B8F6BF-5375-455C-9EA6-DF929625EA0E}">
        <p15:presenceInfo xmlns:p15="http://schemas.microsoft.com/office/powerpoint/2012/main" userId="S-1-5-21-2388202239-3538787356-3256464325-11762" providerId="AD"/>
      </p:ext>
    </p:extLst>
  </p:cmAuthor>
  <p:cmAuthor id="3" name="Hakan Çetin" initials="HÇ" lastIdx="19" clrIdx="2">
    <p:extLst>
      <p:ext uri="{19B8F6BF-5375-455C-9EA6-DF929625EA0E}">
        <p15:presenceInfo xmlns:p15="http://schemas.microsoft.com/office/powerpoint/2012/main" userId="S-1-5-21-2388202239-3538787356-3256464325-94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31F20"/>
    <a:srgbClr val="E61F4F"/>
    <a:srgbClr val="FFFFFF"/>
    <a:srgbClr val="DADADA"/>
    <a:srgbClr val="BE1622"/>
    <a:srgbClr val="EE7430"/>
    <a:srgbClr val="FAB529"/>
    <a:srgbClr val="B2B2B2"/>
    <a:srgbClr val="D18D05"/>
    <a:srgbClr val="7524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11" autoAdjust="0"/>
    <p:restoredTop sz="79954" autoAdjust="0"/>
  </p:normalViewPr>
  <p:slideViewPr>
    <p:cSldViewPr snapToGrid="0">
      <p:cViewPr varScale="1">
        <p:scale>
          <a:sx n="55" d="100"/>
          <a:sy n="55" d="100"/>
        </p:scale>
        <p:origin x="1128"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8605A4C-0F1D-4A83-A357-5BA51791AFD9}" type="datetimeFigureOut">
              <a:rPr lang="tr-TR" smtClean="0"/>
              <a:t>19.11.2020</a:t>
            </a:fld>
            <a:endParaRPr lang="tr-TR" dirty="0"/>
          </a:p>
        </p:txBody>
      </p:sp>
      <p:sp>
        <p:nvSpPr>
          <p:cNvPr id="4" name="Altbilgi Yer Tutucusu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5" name="Slayt Numarası Yer Tutucus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D27F6D2-D853-47EF-A8E8-159E750B428F}" type="slidenum">
              <a:rPr lang="tr-TR" smtClean="0"/>
              <a:t>‹#›</a:t>
            </a:fld>
            <a:endParaRPr lang="tr-TR" dirty="0"/>
          </a:p>
        </p:txBody>
      </p:sp>
    </p:spTree>
    <p:extLst>
      <p:ext uri="{BB962C8B-B14F-4D97-AF65-F5344CB8AC3E}">
        <p14:creationId xmlns:p14="http://schemas.microsoft.com/office/powerpoint/2010/main" val="5874057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dirty="0"/>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3424FF-93FB-4A2D-9506-31283CAAAA4D}" type="datetimeFigureOut">
              <a:rPr lang="tr-TR" smtClean="0"/>
              <a:t>19.11.2020</a:t>
            </a:fld>
            <a:endParaRPr lang="tr-TR" dirty="0"/>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dirty="0"/>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dirty="0"/>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68681B-2EDC-407F-B97F-862249554AFD}" type="slidenum">
              <a:rPr lang="tr-TR" smtClean="0"/>
              <a:t>‹#›</a:t>
            </a:fld>
            <a:endParaRPr lang="tr-TR" dirty="0"/>
          </a:p>
        </p:txBody>
      </p:sp>
    </p:spTree>
    <p:extLst>
      <p:ext uri="{BB962C8B-B14F-4D97-AF65-F5344CB8AC3E}">
        <p14:creationId xmlns:p14="http://schemas.microsoft.com/office/powerpoint/2010/main" val="4098316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sunudaki içeriğin daha ayrıntılı hâline Yeşilay tarafından lise çağı öğrencilerine ve gençlere yönelik hazırlanmış aşağıdaki kitapçıktan ulaşabilirsiniz:</a:t>
            </a:r>
          </a:p>
          <a:p>
            <a:pPr marL="0" marR="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a:t>
            </a:fld>
            <a:endParaRPr lang="tr-TR" dirty="0"/>
          </a:p>
        </p:txBody>
      </p:sp>
    </p:spTree>
    <p:extLst>
      <p:ext uri="{BB962C8B-B14F-4D97-AF65-F5344CB8AC3E}">
        <p14:creationId xmlns:p14="http://schemas.microsoft.com/office/powerpoint/2010/main" val="35788723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10</a:t>
            </a:fld>
            <a:endParaRPr lang="tr-TR"/>
          </a:p>
        </p:txBody>
      </p:sp>
    </p:spTree>
    <p:extLst>
      <p:ext uri="{BB962C8B-B14F-4D97-AF65-F5344CB8AC3E}">
        <p14:creationId xmlns:p14="http://schemas.microsoft.com/office/powerpoint/2010/main" val="12236638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11</a:t>
            </a:fld>
            <a:endParaRPr lang="tr-TR" dirty="0"/>
          </a:p>
        </p:txBody>
      </p:sp>
    </p:spTree>
    <p:extLst>
      <p:ext uri="{BB962C8B-B14F-4D97-AF65-F5344CB8AC3E}">
        <p14:creationId xmlns:p14="http://schemas.microsoft.com/office/powerpoint/2010/main" val="23140198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smtClean="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smtClean="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12</a:t>
            </a:fld>
            <a:endParaRPr lang="tr-TR" dirty="0"/>
          </a:p>
        </p:txBody>
      </p:sp>
    </p:spTree>
    <p:extLst>
      <p:ext uri="{BB962C8B-B14F-4D97-AF65-F5344CB8AC3E}">
        <p14:creationId xmlns:p14="http://schemas.microsoft.com/office/powerpoint/2010/main" val="179114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68681B-2EDC-407F-B97F-862249554AFD}"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45229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14</a:t>
            </a:fld>
            <a:endParaRPr lang="tr-TR" dirty="0"/>
          </a:p>
        </p:txBody>
      </p:sp>
    </p:spTree>
    <p:extLst>
      <p:ext uri="{BB962C8B-B14F-4D97-AF65-F5344CB8AC3E}">
        <p14:creationId xmlns:p14="http://schemas.microsoft.com/office/powerpoint/2010/main" val="1910513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15</a:t>
            </a:fld>
            <a:endParaRPr lang="tr-TR" dirty="0"/>
          </a:p>
        </p:txBody>
      </p:sp>
    </p:spTree>
    <p:extLst>
      <p:ext uri="{BB962C8B-B14F-4D97-AF65-F5344CB8AC3E}">
        <p14:creationId xmlns:p14="http://schemas.microsoft.com/office/powerpoint/2010/main" val="251352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dirty="0"/>
              <a:t>Gerekçelere sığınma</a:t>
            </a:r>
            <a:r>
              <a:rPr lang="tr-TR" baseline="0" dirty="0"/>
              <a:t> konusu genel grupta tartışılır. Her bir madde için katılımcıların görüşleri alınır. Eğer bir düşünce hatası var ise </a:t>
            </a:r>
            <a:r>
              <a:rPr lang="tr-TR" baseline="0" dirty="0" smtClean="0"/>
              <a:t>düzeltilir</a:t>
            </a:r>
            <a:r>
              <a:rPr lang="tr-TR" baseline="0" dirty="0"/>
              <a:t>.</a:t>
            </a:r>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16</a:t>
            </a:fld>
            <a:endParaRPr lang="tr-TR" dirty="0"/>
          </a:p>
        </p:txBody>
      </p:sp>
    </p:spTree>
    <p:extLst>
      <p:ext uri="{BB962C8B-B14F-4D97-AF65-F5344CB8AC3E}">
        <p14:creationId xmlns:p14="http://schemas.microsoft.com/office/powerpoint/2010/main" val="3337353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17</a:t>
            </a:fld>
            <a:endParaRPr lang="tr-TR" dirty="0"/>
          </a:p>
        </p:txBody>
      </p:sp>
    </p:spTree>
    <p:extLst>
      <p:ext uri="{BB962C8B-B14F-4D97-AF65-F5344CB8AC3E}">
        <p14:creationId xmlns:p14="http://schemas.microsoft.com/office/powerpoint/2010/main" val="23428376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18</a:t>
            </a:fld>
            <a:endParaRPr lang="tr-TR" dirty="0"/>
          </a:p>
        </p:txBody>
      </p:sp>
    </p:spTree>
    <p:extLst>
      <p:ext uri="{BB962C8B-B14F-4D97-AF65-F5344CB8AC3E}">
        <p14:creationId xmlns:p14="http://schemas.microsoft.com/office/powerpoint/2010/main" val="22206345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Eğiticiye Not: </a:t>
            </a:r>
            <a:r>
              <a:rPr lang="tr-TR" sz="1200" b="0" i="0" u="none" strike="noStrike" kern="1200" baseline="0" dirty="0">
                <a:solidFill>
                  <a:schemeClr val="tx1"/>
                </a:solidFill>
                <a:latin typeface="+mn-lt"/>
                <a:ea typeface="+mn-ea"/>
                <a:cs typeface="+mn-cs"/>
              </a:rPr>
              <a:t>Yukarıdaki sorular sorularak fikirler alınır, ardından m</a:t>
            </a:r>
            <a:r>
              <a:rPr lang="tr-TR" sz="1200" dirty="0"/>
              <a:t>addenin verdiği hazzın; şekerin boğazdan geçerken oluşturduğu tatlı his kadar</a:t>
            </a:r>
            <a:r>
              <a:rPr lang="tr-TR" sz="1200" baseline="0" dirty="0"/>
              <a:t> </a:t>
            </a:r>
            <a:r>
              <a:rPr lang="tr-TR" sz="1200" dirty="0"/>
              <a:t>geçici</a:t>
            </a:r>
            <a:r>
              <a:rPr lang="tr-TR" sz="1200" baseline="0" dirty="0"/>
              <a:t> olduğu vurgulanabilir. </a:t>
            </a:r>
            <a:endParaRPr lang="tr-TR"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19</a:t>
            </a:fld>
            <a:endParaRPr lang="tr-TR" dirty="0"/>
          </a:p>
        </p:txBody>
      </p:sp>
    </p:spTree>
    <p:extLst>
      <p:ext uri="{BB962C8B-B14F-4D97-AF65-F5344CB8AC3E}">
        <p14:creationId xmlns:p14="http://schemas.microsoft.com/office/powerpoint/2010/main" val="2081131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a:t>
            </a:fld>
            <a:endParaRPr lang="tr-TR" dirty="0"/>
          </a:p>
        </p:txBody>
      </p:sp>
    </p:spTree>
    <p:extLst>
      <p:ext uri="{BB962C8B-B14F-4D97-AF65-F5344CB8AC3E}">
        <p14:creationId xmlns:p14="http://schemas.microsoft.com/office/powerpoint/2010/main" val="17732423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20</a:t>
            </a:fld>
            <a:endParaRPr lang="tr-TR" dirty="0"/>
          </a:p>
        </p:txBody>
      </p:sp>
    </p:spTree>
    <p:extLst>
      <p:ext uri="{BB962C8B-B14F-4D97-AF65-F5344CB8AC3E}">
        <p14:creationId xmlns:p14="http://schemas.microsoft.com/office/powerpoint/2010/main" val="33645758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21</a:t>
            </a:fld>
            <a:endParaRPr lang="tr-TR" dirty="0"/>
          </a:p>
        </p:txBody>
      </p:sp>
    </p:spTree>
    <p:extLst>
      <p:ext uri="{BB962C8B-B14F-4D97-AF65-F5344CB8AC3E}">
        <p14:creationId xmlns:p14="http://schemas.microsoft.com/office/powerpoint/2010/main" val="18689019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22</a:t>
            </a:fld>
            <a:endParaRPr lang="tr-TR" dirty="0"/>
          </a:p>
        </p:txBody>
      </p:sp>
    </p:spTree>
    <p:extLst>
      <p:ext uri="{BB962C8B-B14F-4D97-AF65-F5344CB8AC3E}">
        <p14:creationId xmlns:p14="http://schemas.microsoft.com/office/powerpoint/2010/main" val="3058924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23</a:t>
            </a:fld>
            <a:endParaRPr lang="tr-TR" dirty="0"/>
          </a:p>
        </p:txBody>
      </p:sp>
    </p:spTree>
    <p:extLst>
      <p:ext uri="{BB962C8B-B14F-4D97-AF65-F5344CB8AC3E}">
        <p14:creationId xmlns:p14="http://schemas.microsoft.com/office/powerpoint/2010/main" val="21104774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24</a:t>
            </a:fld>
            <a:endParaRPr lang="tr-TR" dirty="0"/>
          </a:p>
        </p:txBody>
      </p:sp>
    </p:spTree>
    <p:extLst>
      <p:ext uri="{BB962C8B-B14F-4D97-AF65-F5344CB8AC3E}">
        <p14:creationId xmlns:p14="http://schemas.microsoft.com/office/powerpoint/2010/main" val="13757174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smtClean="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smtClean="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25</a:t>
            </a:fld>
            <a:endParaRPr lang="tr-TR" dirty="0"/>
          </a:p>
        </p:txBody>
      </p:sp>
    </p:spTree>
    <p:extLst>
      <p:ext uri="{BB962C8B-B14F-4D97-AF65-F5344CB8AC3E}">
        <p14:creationId xmlns:p14="http://schemas.microsoft.com/office/powerpoint/2010/main" val="24696001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26</a:t>
            </a:fld>
            <a:endParaRPr lang="tr-TR" dirty="0"/>
          </a:p>
        </p:txBody>
      </p:sp>
    </p:spTree>
    <p:extLst>
      <p:ext uri="{BB962C8B-B14F-4D97-AF65-F5344CB8AC3E}">
        <p14:creationId xmlns:p14="http://schemas.microsoft.com/office/powerpoint/2010/main" val="27892877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27</a:t>
            </a:fld>
            <a:endParaRPr lang="tr-TR" dirty="0"/>
          </a:p>
        </p:txBody>
      </p:sp>
    </p:spTree>
    <p:extLst>
      <p:ext uri="{BB962C8B-B14F-4D97-AF65-F5344CB8AC3E}">
        <p14:creationId xmlns:p14="http://schemas.microsoft.com/office/powerpoint/2010/main" val="42503360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28</a:t>
            </a:fld>
            <a:endParaRPr lang="tr-TR" dirty="0"/>
          </a:p>
        </p:txBody>
      </p:sp>
    </p:spTree>
    <p:extLst>
      <p:ext uri="{BB962C8B-B14F-4D97-AF65-F5344CB8AC3E}">
        <p14:creationId xmlns:p14="http://schemas.microsoft.com/office/powerpoint/2010/main" val="896878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29</a:t>
            </a:fld>
            <a:endParaRPr lang="tr-TR" dirty="0"/>
          </a:p>
        </p:txBody>
      </p:sp>
    </p:spTree>
    <p:extLst>
      <p:ext uri="{BB962C8B-B14F-4D97-AF65-F5344CB8AC3E}">
        <p14:creationId xmlns:p14="http://schemas.microsoft.com/office/powerpoint/2010/main" val="863494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a:t>
            </a:fld>
            <a:endParaRPr lang="tr-TR" dirty="0"/>
          </a:p>
        </p:txBody>
      </p:sp>
    </p:spTree>
    <p:extLst>
      <p:ext uri="{BB962C8B-B14F-4D97-AF65-F5344CB8AC3E}">
        <p14:creationId xmlns:p14="http://schemas.microsoft.com/office/powerpoint/2010/main" val="2981197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30</a:t>
            </a:fld>
            <a:endParaRPr lang="tr-TR" dirty="0"/>
          </a:p>
        </p:txBody>
      </p:sp>
    </p:spTree>
    <p:extLst>
      <p:ext uri="{BB962C8B-B14F-4D97-AF65-F5344CB8AC3E}">
        <p14:creationId xmlns:p14="http://schemas.microsoft.com/office/powerpoint/2010/main" val="24032415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31</a:t>
            </a:fld>
            <a:endParaRPr lang="tr-TR" dirty="0"/>
          </a:p>
        </p:txBody>
      </p:sp>
    </p:spTree>
    <p:extLst>
      <p:ext uri="{BB962C8B-B14F-4D97-AF65-F5344CB8AC3E}">
        <p14:creationId xmlns:p14="http://schemas.microsoft.com/office/powerpoint/2010/main" val="23928067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32</a:t>
            </a:fld>
            <a:endParaRPr lang="tr-TR" dirty="0"/>
          </a:p>
        </p:txBody>
      </p:sp>
    </p:spTree>
    <p:extLst>
      <p:ext uri="{BB962C8B-B14F-4D97-AF65-F5344CB8AC3E}">
        <p14:creationId xmlns:p14="http://schemas.microsoft.com/office/powerpoint/2010/main" val="316946882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33</a:t>
            </a:fld>
            <a:endParaRPr lang="tr-TR" dirty="0"/>
          </a:p>
        </p:txBody>
      </p:sp>
    </p:spTree>
    <p:extLst>
      <p:ext uri="{BB962C8B-B14F-4D97-AF65-F5344CB8AC3E}">
        <p14:creationId xmlns:p14="http://schemas.microsoft.com/office/powerpoint/2010/main" val="2252169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34</a:t>
            </a:fld>
            <a:endParaRPr lang="tr-TR" dirty="0"/>
          </a:p>
        </p:txBody>
      </p:sp>
    </p:spTree>
    <p:extLst>
      <p:ext uri="{BB962C8B-B14F-4D97-AF65-F5344CB8AC3E}">
        <p14:creationId xmlns:p14="http://schemas.microsoft.com/office/powerpoint/2010/main" val="8992619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35</a:t>
            </a:fld>
            <a:endParaRPr lang="tr-TR" dirty="0"/>
          </a:p>
        </p:txBody>
      </p:sp>
    </p:spTree>
    <p:extLst>
      <p:ext uri="{BB962C8B-B14F-4D97-AF65-F5344CB8AC3E}">
        <p14:creationId xmlns:p14="http://schemas.microsoft.com/office/powerpoint/2010/main" val="83106527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36</a:t>
            </a:fld>
            <a:endParaRPr lang="tr-TR" dirty="0"/>
          </a:p>
        </p:txBody>
      </p:sp>
    </p:spTree>
    <p:extLst>
      <p:ext uri="{BB962C8B-B14F-4D97-AF65-F5344CB8AC3E}">
        <p14:creationId xmlns:p14="http://schemas.microsoft.com/office/powerpoint/2010/main" val="16524071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37</a:t>
            </a:fld>
            <a:endParaRPr lang="tr-TR" dirty="0"/>
          </a:p>
        </p:txBody>
      </p:sp>
    </p:spTree>
    <p:extLst>
      <p:ext uri="{BB962C8B-B14F-4D97-AF65-F5344CB8AC3E}">
        <p14:creationId xmlns:p14="http://schemas.microsoft.com/office/powerpoint/2010/main" val="37329823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38</a:t>
            </a:fld>
            <a:endParaRPr lang="tr-TR" dirty="0"/>
          </a:p>
        </p:txBody>
      </p:sp>
    </p:spTree>
    <p:extLst>
      <p:ext uri="{BB962C8B-B14F-4D97-AF65-F5344CB8AC3E}">
        <p14:creationId xmlns:p14="http://schemas.microsoft.com/office/powerpoint/2010/main" val="13406098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39</a:t>
            </a:fld>
            <a:endParaRPr lang="tr-TR" dirty="0"/>
          </a:p>
        </p:txBody>
      </p:sp>
    </p:spTree>
    <p:extLst>
      <p:ext uri="{BB962C8B-B14F-4D97-AF65-F5344CB8AC3E}">
        <p14:creationId xmlns:p14="http://schemas.microsoft.com/office/powerpoint/2010/main" val="1222722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a:t>
            </a:fld>
            <a:endParaRPr lang="tr-TR" dirty="0"/>
          </a:p>
        </p:txBody>
      </p:sp>
    </p:spTree>
    <p:extLst>
      <p:ext uri="{BB962C8B-B14F-4D97-AF65-F5344CB8AC3E}">
        <p14:creationId xmlns:p14="http://schemas.microsoft.com/office/powerpoint/2010/main" val="3871375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40</a:t>
            </a:fld>
            <a:endParaRPr lang="tr-TR" dirty="0"/>
          </a:p>
        </p:txBody>
      </p:sp>
    </p:spTree>
    <p:extLst>
      <p:ext uri="{BB962C8B-B14F-4D97-AF65-F5344CB8AC3E}">
        <p14:creationId xmlns:p14="http://schemas.microsoft.com/office/powerpoint/2010/main" val="23327391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41</a:t>
            </a:fld>
            <a:endParaRPr lang="tr-TR" dirty="0"/>
          </a:p>
        </p:txBody>
      </p:sp>
    </p:spTree>
    <p:extLst>
      <p:ext uri="{BB962C8B-B14F-4D97-AF65-F5344CB8AC3E}">
        <p14:creationId xmlns:p14="http://schemas.microsoft.com/office/powerpoint/2010/main" val="6942626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tr-TR" b="1" dirty="0" smtClean="0"/>
              <a:t>Eğiticiye</a:t>
            </a:r>
            <a:r>
              <a:rPr lang="tr-TR" b="1" baseline="0" dirty="0" smtClean="0"/>
              <a:t> </a:t>
            </a:r>
            <a:r>
              <a:rPr lang="tr-TR" b="1" baseline="0" dirty="0"/>
              <a:t>Not: </a:t>
            </a:r>
            <a:r>
              <a:rPr lang="tr-TR" baseline="0" dirty="0"/>
              <a:t>Yeşilay Danışmanlık Merkezleri aynı zamanda bağımlı yakınlarına da </a:t>
            </a:r>
            <a:r>
              <a:rPr lang="tr-TR" baseline="0" dirty="0" err="1"/>
              <a:t>psiko</a:t>
            </a:r>
            <a:r>
              <a:rPr lang="tr-TR" baseline="0" dirty="0"/>
              <a:t>-sosyal destek vermektedir. </a:t>
            </a:r>
            <a:r>
              <a:rPr lang="tr-TR" baseline="0" dirty="0" smtClean="0"/>
              <a:t>Yakın çevrenizden </a:t>
            </a:r>
            <a:r>
              <a:rPr lang="tr-TR" baseline="0" dirty="0"/>
              <a:t>ya da ailenizden biri varsa arayabilirsiniz. </a:t>
            </a:r>
            <a:endParaRPr lang="tr-TR"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42</a:t>
            </a:fld>
            <a:endParaRPr lang="tr-TR" dirty="0"/>
          </a:p>
        </p:txBody>
      </p:sp>
    </p:spTree>
    <p:extLst>
      <p:ext uri="{BB962C8B-B14F-4D97-AF65-F5344CB8AC3E}">
        <p14:creationId xmlns:p14="http://schemas.microsoft.com/office/powerpoint/2010/main" val="10656859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b="0" i="0" u="none" strike="noStrike" kern="1200" baseline="0" dirty="0">
                <a:solidFill>
                  <a:schemeClr val="tx1"/>
                </a:solidFill>
                <a:latin typeface="+mn-lt"/>
                <a:ea typeface="+mn-ea"/>
                <a:cs typeface="+mn-cs"/>
              </a:rPr>
              <a:t>Bu sunu Yeşilay tarafından lise çağı öğrencilerine ve gençlere yönelik hazırlanmış aşağıdaki kitapçıktan yararlanılarak oluşturulmuştur:</a:t>
            </a: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0" u="none" strike="noStrike" kern="1200" baseline="0" dirty="0">
                <a:solidFill>
                  <a:schemeClr val="tx1"/>
                </a:solidFill>
                <a:latin typeface="+mn-lt"/>
                <a:ea typeface="+mn-ea"/>
                <a:cs typeface="+mn-cs"/>
              </a:rPr>
              <a:t>Öncelikle Kendin İçin Maddeden Uzak Dur,</a:t>
            </a:r>
            <a:r>
              <a:rPr lang="tr-TR" sz="1200" b="0" i="0" u="none" strike="noStrike" kern="1200" baseline="0" dirty="0">
                <a:solidFill>
                  <a:schemeClr val="tx1"/>
                </a:solidFill>
                <a:latin typeface="+mn-lt"/>
                <a:ea typeface="+mn-ea"/>
                <a:cs typeface="+mn-cs"/>
              </a:rPr>
              <a:t> Yeşilay Bilim Kurulu, 2016, İstanbul, Yeşilay TBM Alan Kitaplığı Dizisi No: 5.</a:t>
            </a:r>
            <a:endParaRPr lang="tr-TR" b="0" dirty="0"/>
          </a:p>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43</a:t>
            </a:fld>
            <a:endParaRPr lang="tr-TR" dirty="0"/>
          </a:p>
        </p:txBody>
      </p:sp>
    </p:spTree>
    <p:extLst>
      <p:ext uri="{BB962C8B-B14F-4D97-AF65-F5344CB8AC3E}">
        <p14:creationId xmlns:p14="http://schemas.microsoft.com/office/powerpoint/2010/main" val="31604876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b="1" dirty="0"/>
              <a:t>Eğiticiye Not: </a:t>
            </a:r>
            <a:r>
              <a:rPr lang="tr-TR" baseline="0" dirty="0" smtClean="0"/>
              <a:t>Öğrencilere yukarıdaki soru sorulur ardından cevaplar alınır. Öğrencilerin cevapları alınırken herhangi bir yorumda bulunulmaz. Cevaplar geldikten sonra bir sonraki slaytlar açılarak onların söylediklerinden olmayan varsa onlar da tahtaya yazılabilir. Tüm yanıtlarla ilgili tek tek geribildirim verilir.</a:t>
            </a:r>
            <a:endParaRPr lang="tr-TR" dirty="0" smtClean="0"/>
          </a:p>
          <a:p>
            <a:endParaRPr lang="tr-TR" b="0"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5</a:t>
            </a:fld>
            <a:endParaRPr lang="tr-TR" dirty="0"/>
          </a:p>
        </p:txBody>
      </p:sp>
    </p:spTree>
    <p:extLst>
      <p:ext uri="{BB962C8B-B14F-4D97-AF65-F5344CB8AC3E}">
        <p14:creationId xmlns:p14="http://schemas.microsoft.com/office/powerpoint/2010/main" val="1581472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6</a:t>
            </a:fld>
            <a:endParaRPr lang="tr-TR" dirty="0"/>
          </a:p>
        </p:txBody>
      </p:sp>
    </p:spTree>
    <p:extLst>
      <p:ext uri="{BB962C8B-B14F-4D97-AF65-F5344CB8AC3E}">
        <p14:creationId xmlns:p14="http://schemas.microsoft.com/office/powerpoint/2010/main" val="25768817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7</a:t>
            </a:fld>
            <a:endParaRPr lang="tr-TR" dirty="0"/>
          </a:p>
        </p:txBody>
      </p:sp>
    </p:spTree>
    <p:extLst>
      <p:ext uri="{BB962C8B-B14F-4D97-AF65-F5344CB8AC3E}">
        <p14:creationId xmlns:p14="http://schemas.microsoft.com/office/powerpoint/2010/main" val="332768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8</a:t>
            </a:fld>
            <a:endParaRPr lang="tr-TR" dirty="0"/>
          </a:p>
        </p:txBody>
      </p:sp>
    </p:spTree>
    <p:extLst>
      <p:ext uri="{BB962C8B-B14F-4D97-AF65-F5344CB8AC3E}">
        <p14:creationId xmlns:p14="http://schemas.microsoft.com/office/powerpoint/2010/main" val="3190436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168681B-2EDC-407F-B97F-862249554AFD}" type="slidenum">
              <a:rPr lang="tr-TR" smtClean="0"/>
              <a:t>9</a:t>
            </a:fld>
            <a:endParaRPr lang="tr-TR" dirty="0"/>
          </a:p>
        </p:txBody>
      </p:sp>
    </p:spTree>
    <p:extLst>
      <p:ext uri="{BB962C8B-B14F-4D97-AF65-F5344CB8AC3E}">
        <p14:creationId xmlns:p14="http://schemas.microsoft.com/office/powerpoint/2010/main" val="352026534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7" name="Rectangle 9">
            <a:extLst>
              <a:ext uri="{FF2B5EF4-FFF2-40B4-BE49-F238E27FC236}">
                <a16:creationId xmlns:a16="http://schemas.microsoft.com/office/drawing/2014/main" id="{902D9B1D-A5F6-4448-B57A-CE4E57AE0717}"/>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8" name="Rectangle 9">
            <a:extLst>
              <a:ext uri="{FF2B5EF4-FFF2-40B4-BE49-F238E27FC236}">
                <a16:creationId xmlns:a16="http://schemas.microsoft.com/office/drawing/2014/main" id="{875C79AF-6109-C944-87CB-DBC6A9B822A4}"/>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0599CE9F-BB01-A245-8521-2AF5FD6AE28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35DF4F05-4827-A447-AB26-36A81F8C20D0}"/>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E3BA6301-D56D-194F-8B47-4B0D92207115}"/>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72824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50"/>
                                        <p:tgtEl>
                                          <p:spTgt spid="7"/>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Dikey Metin Yer Tutucusu 2"/>
          <p:cNvSpPr>
            <a:spLocks noGrp="1"/>
          </p:cNvSpPr>
          <p:nvPr>
            <p:ph type="body" orient="vert" idx="1"/>
          </p:nvPr>
        </p:nvSpPr>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5013610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739086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12" name="Rectangle 9">
            <a:extLst>
              <a:ext uri="{FF2B5EF4-FFF2-40B4-BE49-F238E27FC236}">
                <a16:creationId xmlns:a16="http://schemas.microsoft.com/office/drawing/2014/main" id="{BE3D93B5-94B0-204F-86D6-6F60992F0852}"/>
              </a:ext>
            </a:extLst>
          </p:cNvPr>
          <p:cNvSpPr>
            <a:spLocks noChangeArrowheads="1"/>
          </p:cNvSpPr>
          <p:nvPr userDrawn="1"/>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p>
        </p:txBody>
      </p:sp>
      <p:sp>
        <p:nvSpPr>
          <p:cNvPr id="7" name="Dikdörtgen 23">
            <a:extLst>
              <a:ext uri="{FF2B5EF4-FFF2-40B4-BE49-F238E27FC236}">
                <a16:creationId xmlns:a16="http://schemas.microsoft.com/office/drawing/2014/main" id="{E86517A8-86BF-634F-BAF5-71F3B4B1ADC8}"/>
              </a:ext>
            </a:extLst>
          </p:cNvPr>
          <p:cNvSpPr/>
          <p:nvPr userDrawn="1"/>
        </p:nvSpPr>
        <p:spPr>
          <a:xfrm flipH="1">
            <a:off x="9896960"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8" name="Rectangle 9">
            <a:extLst>
              <a:ext uri="{FF2B5EF4-FFF2-40B4-BE49-F238E27FC236}">
                <a16:creationId xmlns:a16="http://schemas.microsoft.com/office/drawing/2014/main" id="{C5739CA5-ABD9-AB47-9084-A0B4361A6BFF}"/>
              </a:ext>
            </a:extLst>
          </p:cNvPr>
          <p:cNvSpPr>
            <a:spLocks noChangeArrowheads="1"/>
          </p:cNvSpPr>
          <p:nvPr userDrawn="1"/>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a:p>
        </p:txBody>
      </p:sp>
      <p:pic>
        <p:nvPicPr>
          <p:cNvPr id="9" name="Resim 8">
            <a:extLst>
              <a:ext uri="{FF2B5EF4-FFF2-40B4-BE49-F238E27FC236}">
                <a16:creationId xmlns:a16="http://schemas.microsoft.com/office/drawing/2014/main" id="{3EA730FF-35DD-FA46-9ACC-7D3FF8F990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2241" y="5788053"/>
            <a:ext cx="3505200" cy="596900"/>
          </a:xfrm>
          <a:prstGeom prst="rect">
            <a:avLst/>
          </a:prstGeom>
        </p:spPr>
      </p:pic>
      <p:sp>
        <p:nvSpPr>
          <p:cNvPr id="10" name="Rectangle 13">
            <a:extLst>
              <a:ext uri="{FF2B5EF4-FFF2-40B4-BE49-F238E27FC236}">
                <a16:creationId xmlns:a16="http://schemas.microsoft.com/office/drawing/2014/main" id="{9B056DC2-F6E4-C446-BFFC-C5E9B31D2B39}"/>
              </a:ext>
            </a:extLst>
          </p:cNvPr>
          <p:cNvSpPr>
            <a:spLocks noChangeArrowheads="1"/>
          </p:cNvSpPr>
          <p:nvPr userDrawn="1"/>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1" name="Metin kutusu 10">
            <a:extLst>
              <a:ext uri="{FF2B5EF4-FFF2-40B4-BE49-F238E27FC236}">
                <a16:creationId xmlns:a16="http://schemas.microsoft.com/office/drawing/2014/main" id="{F4EE49FF-C102-0847-BBA2-0E4EE73182ED}"/>
              </a:ext>
            </a:extLst>
          </p:cNvPr>
          <p:cNvSpPr txBox="1"/>
          <p:nvPr userDrawn="1"/>
        </p:nvSpPr>
        <p:spPr>
          <a:xfrm>
            <a:off x="11441210" y="5855671"/>
            <a:ext cx="550151" cy="461665"/>
          </a:xfrm>
          <a:prstGeom prst="rect">
            <a:avLst/>
          </a:prstGeom>
          <a:noFill/>
        </p:spPr>
        <p:txBody>
          <a:bodyPr wrap="none" rtlCol="0">
            <a:spAutoFit/>
          </a:bodyPr>
          <a:lstStyle/>
          <a:p>
            <a:pPr algn="r"/>
            <a:fld id="{D0F2F3F1-5144-AF4A-8EAB-513566FC3542}" type="slidenum">
              <a:rPr lang="tr-TR" sz="2400" b="1" smtClean="0">
                <a:solidFill>
                  <a:srgbClr val="DADADA"/>
                </a:solidFill>
              </a:rPr>
              <a:t>‹#›</a:t>
            </a:fld>
            <a:endParaRPr lang="tr-TR" sz="2400" b="1" dirty="0">
              <a:solidFill>
                <a:srgbClr val="DADADA"/>
              </a:solidFill>
            </a:endParaRPr>
          </a:p>
        </p:txBody>
      </p:sp>
    </p:spTree>
    <p:extLst>
      <p:ext uri="{BB962C8B-B14F-4D97-AF65-F5344CB8AC3E}">
        <p14:creationId xmlns:p14="http://schemas.microsoft.com/office/powerpoint/2010/main" val="115403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50"/>
                                        <p:tgtEl>
                                          <p:spTgt spid="8"/>
                                        </p:tgtEl>
                                      </p:cBhvr>
                                    </p:animEffect>
                                  </p:childTnLst>
                                </p:cTn>
                              </p:par>
                            </p:childTnLst>
                          </p:cTn>
                        </p:par>
                        <p:par>
                          <p:cTn id="8" fill="hold">
                            <p:stCondLst>
                              <p:cond delay="250"/>
                            </p:stCondLst>
                            <p:childTnLst>
                              <p:par>
                                <p:cTn id="9" presetID="2" presetClass="entr" presetSubtype="2"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250" fill="hold"/>
                                        <p:tgtEl>
                                          <p:spTgt spid="7"/>
                                        </p:tgtEl>
                                        <p:attrNameLst>
                                          <p:attrName>ppt_x</p:attrName>
                                        </p:attrNameLst>
                                      </p:cBhvr>
                                      <p:tavLst>
                                        <p:tav tm="0">
                                          <p:val>
                                            <p:strVal val="1+#ppt_w/2"/>
                                          </p:val>
                                        </p:tav>
                                        <p:tav tm="100000">
                                          <p:val>
                                            <p:strVal val="#ppt_x"/>
                                          </p:val>
                                        </p:tav>
                                      </p:tavLst>
                                    </p:anim>
                                    <p:anim calcmode="lin" valueType="num">
                                      <p:cBhvr additive="base">
                                        <p:cTn id="12" dur="2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2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7" grpId="0" animBg="1"/>
      <p:bldP spid="8"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tıklatın</a:t>
            </a:r>
          </a:p>
        </p:txBody>
      </p:sp>
      <p:sp>
        <p:nvSpPr>
          <p:cNvPr id="4" name="Veri Yer Tutucusu 3"/>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5" name="Altbilgi Yer Tutucusu 4"/>
          <p:cNvSpPr>
            <a:spLocks noGrp="1"/>
          </p:cNvSpPr>
          <p:nvPr>
            <p:ph type="ftr" sz="quarter" idx="11"/>
          </p:nvPr>
        </p:nvSpPr>
        <p:spPr/>
        <p:txBody>
          <a:bodyPr/>
          <a:lstStyle/>
          <a:p>
            <a:endParaRPr lang="tr-TR" dirty="0"/>
          </a:p>
        </p:txBody>
      </p:sp>
      <p:sp>
        <p:nvSpPr>
          <p:cNvPr id="6" name="Slayt Numarası Yer Tutucusu 5"/>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0917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95499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tıklatın</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8" name="Altbilgi Yer Tutucusu 7"/>
          <p:cNvSpPr>
            <a:spLocks noGrp="1"/>
          </p:cNvSpPr>
          <p:nvPr>
            <p:ph type="ftr" sz="quarter" idx="11"/>
          </p:nvPr>
        </p:nvSpPr>
        <p:spPr/>
        <p:txBody>
          <a:bodyPr/>
          <a:lstStyle/>
          <a:p>
            <a:endParaRPr lang="tr-TR" dirty="0"/>
          </a:p>
        </p:txBody>
      </p:sp>
      <p:sp>
        <p:nvSpPr>
          <p:cNvPr id="9" name="Slayt Numarası Yer Tutucusu 8"/>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15329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p>
        </p:txBody>
      </p:sp>
      <p:sp>
        <p:nvSpPr>
          <p:cNvPr id="3" name="Veri Yer Tutucusu 2"/>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4" name="Altbilgi Yer Tutucusu 3"/>
          <p:cNvSpPr>
            <a:spLocks noGrp="1"/>
          </p:cNvSpPr>
          <p:nvPr>
            <p:ph type="ftr" sz="quarter" idx="11"/>
          </p:nvPr>
        </p:nvSpPr>
        <p:spPr/>
        <p:txBody>
          <a:bodyPr/>
          <a:lstStyle/>
          <a:p>
            <a:endParaRPr lang="tr-TR" dirty="0"/>
          </a:p>
        </p:txBody>
      </p:sp>
      <p:sp>
        <p:nvSpPr>
          <p:cNvPr id="5" name="Slayt Numarası Yer Tutucusu 4"/>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215225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3" name="Altbilgi Yer Tutucusu 2"/>
          <p:cNvSpPr>
            <a:spLocks noGrp="1"/>
          </p:cNvSpPr>
          <p:nvPr>
            <p:ph type="ftr" sz="quarter" idx="11"/>
          </p:nvPr>
        </p:nvSpPr>
        <p:spPr/>
        <p:txBody>
          <a:bodyPr/>
          <a:lstStyle/>
          <a:p>
            <a:endParaRPr lang="tr-TR" dirty="0"/>
          </a:p>
        </p:txBody>
      </p:sp>
      <p:sp>
        <p:nvSpPr>
          <p:cNvPr id="4" name="Slayt Numarası Yer Tutucusu 3"/>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3498271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30327077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dirty="0"/>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tıklatın</a:t>
            </a:r>
          </a:p>
        </p:txBody>
      </p:sp>
      <p:sp>
        <p:nvSpPr>
          <p:cNvPr id="5" name="Veri Yer Tutucusu 4"/>
          <p:cNvSpPr>
            <a:spLocks noGrp="1"/>
          </p:cNvSpPr>
          <p:nvPr>
            <p:ph type="dt" sz="half" idx="10"/>
          </p:nvPr>
        </p:nvSpPr>
        <p:spPr/>
        <p:txBody>
          <a:bodyPr/>
          <a:lstStyle/>
          <a:p>
            <a:fld id="{76B67049-8322-43C8-8B5C-23BF436DE3AE}" type="datetimeFigureOut">
              <a:rPr lang="tr-TR" smtClean="0"/>
              <a:t>19.11.2020</a:t>
            </a:fld>
            <a:endParaRPr lang="tr-TR" dirty="0"/>
          </a:p>
        </p:txBody>
      </p:sp>
      <p:sp>
        <p:nvSpPr>
          <p:cNvPr id="6" name="Altbilgi Yer Tutucusu 5"/>
          <p:cNvSpPr>
            <a:spLocks noGrp="1"/>
          </p:cNvSpPr>
          <p:nvPr>
            <p:ph type="ftr" sz="quarter" idx="11"/>
          </p:nvPr>
        </p:nvSpPr>
        <p:spPr/>
        <p:txBody>
          <a:bodyPr/>
          <a:lstStyle/>
          <a:p>
            <a:endParaRPr lang="tr-TR" dirty="0"/>
          </a:p>
        </p:txBody>
      </p:sp>
      <p:sp>
        <p:nvSpPr>
          <p:cNvPr id="7" name="Slayt Numarası Yer Tutucusu 6"/>
          <p:cNvSpPr>
            <a:spLocks noGrp="1"/>
          </p:cNvSpPr>
          <p:nvPr>
            <p:ph type="sldNum" sz="quarter" idx="12"/>
          </p:nvPr>
        </p:nvSpPr>
        <p:spPr/>
        <p:txBody>
          <a:bodyPr/>
          <a:lstStyle/>
          <a:p>
            <a:fld id="{10CE8944-0FC9-420B-A261-5ABB15C2B345}" type="slidenum">
              <a:rPr lang="tr-TR" smtClean="0"/>
              <a:t>‹#›</a:t>
            </a:fld>
            <a:endParaRPr lang="tr-TR" dirty="0"/>
          </a:p>
        </p:txBody>
      </p:sp>
    </p:spTree>
    <p:extLst>
      <p:ext uri="{BB962C8B-B14F-4D97-AF65-F5344CB8AC3E}">
        <p14:creationId xmlns:p14="http://schemas.microsoft.com/office/powerpoint/2010/main" val="18879552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tıklatın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B67049-8322-43C8-8B5C-23BF436DE3AE}" type="datetimeFigureOut">
              <a:rPr lang="tr-TR" smtClean="0"/>
              <a:t>19.11.2020</a:t>
            </a:fld>
            <a:endParaRPr lang="tr-TR" dirty="0"/>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dirty="0"/>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CE8944-0FC9-420B-A261-5ABB15C2B345}" type="slidenum">
              <a:rPr lang="tr-TR" smtClean="0"/>
              <a:t>‹#›</a:t>
            </a:fld>
            <a:endParaRPr lang="tr-TR" dirty="0"/>
          </a:p>
        </p:txBody>
      </p:sp>
    </p:spTree>
    <p:extLst>
      <p:ext uri="{BB962C8B-B14F-4D97-AF65-F5344CB8AC3E}">
        <p14:creationId xmlns:p14="http://schemas.microsoft.com/office/powerpoint/2010/main" val="3179874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11.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11.emf"/><Relationship Id="rId7" Type="http://schemas.openxmlformats.org/officeDocument/2006/relationships/image" Target="../media/image15.emf"/><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s>
</file>

<file path=ppt/slides/_rels/slide12.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28.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emf"/><Relationship Id="rId7" Type="http://schemas.openxmlformats.org/officeDocument/2006/relationships/image" Target="../media/image33.emf"/><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7.emf"/></Relationships>
</file>

<file path=ppt/slides/_rels/slide3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2.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7.emf"/></Relationships>
</file>

<file path=ppt/slides/_rels/slide3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8.jpg"/></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39.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4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1.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emf"/></Relationships>
</file>

<file path=ppt/slides/_rels/slide4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43.emf"/><Relationship Id="rId5" Type="http://schemas.openxmlformats.org/officeDocument/2006/relationships/image" Target="../media/image4.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Dikdörtgen 25"/>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4" name="Dikdörtgen 23"/>
          <p:cNvSpPr/>
          <p:nvPr/>
        </p:nvSpPr>
        <p:spPr>
          <a:xfrm>
            <a:off x="-308" y="0"/>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a:off x="-19664" y="5295726"/>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0" name="Dikdörtgen 23"/>
          <p:cNvSpPr/>
          <p:nvPr/>
        </p:nvSpPr>
        <p:spPr>
          <a:xfrm flipH="1" flipV="1">
            <a:off x="5789860" y="5549802"/>
            <a:ext cx="6411664" cy="844395"/>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6500044"/>
              <a:gd name="connsiteY0" fmla="*/ 0 h 1343025"/>
              <a:gd name="connsiteX1" fmla="*/ 5310648 w 6500044"/>
              <a:gd name="connsiteY1" fmla="*/ 0 h 1343025"/>
              <a:gd name="connsiteX2" fmla="*/ 6500044 w 6500044"/>
              <a:gd name="connsiteY2" fmla="*/ 1019175 h 1343025"/>
              <a:gd name="connsiteX3" fmla="*/ 0 w 6500044"/>
              <a:gd name="connsiteY3" fmla="*/ 1343025 h 1343025"/>
              <a:gd name="connsiteX4" fmla="*/ 9525 w 6500044"/>
              <a:gd name="connsiteY4" fmla="*/ 0 h 1343025"/>
              <a:gd name="connsiteX0" fmla="*/ 9525 w 6500044"/>
              <a:gd name="connsiteY0" fmla="*/ 0 h 1343025"/>
              <a:gd name="connsiteX1" fmla="*/ 6282198 w 6500044"/>
              <a:gd name="connsiteY1" fmla="*/ 333375 h 1343025"/>
              <a:gd name="connsiteX2" fmla="*/ 6500044 w 6500044"/>
              <a:gd name="connsiteY2" fmla="*/ 1019175 h 1343025"/>
              <a:gd name="connsiteX3" fmla="*/ 0 w 6500044"/>
              <a:gd name="connsiteY3" fmla="*/ 1343025 h 1343025"/>
              <a:gd name="connsiteX4" fmla="*/ 9525 w 6500044"/>
              <a:gd name="connsiteY4" fmla="*/ 0 h 134302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981075 h 1019175"/>
              <a:gd name="connsiteX4" fmla="*/ 28575 w 6519094"/>
              <a:gd name="connsiteY4" fmla="*/ 0 h 1019175"/>
              <a:gd name="connsiteX0" fmla="*/ 28575 w 6519094"/>
              <a:gd name="connsiteY0" fmla="*/ 0 h 1019175"/>
              <a:gd name="connsiteX1" fmla="*/ 6301248 w 6519094"/>
              <a:gd name="connsiteY1" fmla="*/ 333375 h 1019175"/>
              <a:gd name="connsiteX2" fmla="*/ 6519094 w 6519094"/>
              <a:gd name="connsiteY2" fmla="*/ 1019175 h 1019175"/>
              <a:gd name="connsiteX3" fmla="*/ 0 w 6519094"/>
              <a:gd name="connsiteY3" fmla="*/ 1000125 h 1019175"/>
              <a:gd name="connsiteX4" fmla="*/ 28575 w 6519094"/>
              <a:gd name="connsiteY4" fmla="*/ 0 h 1019175"/>
              <a:gd name="connsiteX0" fmla="*/ 28575 w 6519094"/>
              <a:gd name="connsiteY0" fmla="*/ 0 h 1038225"/>
              <a:gd name="connsiteX1" fmla="*/ 6301248 w 6519094"/>
              <a:gd name="connsiteY1" fmla="*/ 333375 h 1038225"/>
              <a:gd name="connsiteX2" fmla="*/ 6519094 w 6519094"/>
              <a:gd name="connsiteY2" fmla="*/ 1019175 h 1038225"/>
              <a:gd name="connsiteX3" fmla="*/ 0 w 6519094"/>
              <a:gd name="connsiteY3" fmla="*/ 1038225 h 1038225"/>
              <a:gd name="connsiteX4" fmla="*/ 28575 w 6519094"/>
              <a:gd name="connsiteY4" fmla="*/ 0 h 1038225"/>
              <a:gd name="connsiteX0" fmla="*/ 28575 w 6519094"/>
              <a:gd name="connsiteY0" fmla="*/ 0 h 1028700"/>
              <a:gd name="connsiteX1" fmla="*/ 6301248 w 6519094"/>
              <a:gd name="connsiteY1" fmla="*/ 333375 h 1028700"/>
              <a:gd name="connsiteX2" fmla="*/ 6519094 w 6519094"/>
              <a:gd name="connsiteY2" fmla="*/ 1019175 h 1028700"/>
              <a:gd name="connsiteX3" fmla="*/ 0 w 6519094"/>
              <a:gd name="connsiteY3" fmla="*/ 1028700 h 1028700"/>
              <a:gd name="connsiteX4" fmla="*/ 28575 w 6519094"/>
              <a:gd name="connsiteY4" fmla="*/ 0 h 1028700"/>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00125 h 1019175"/>
              <a:gd name="connsiteX4" fmla="*/ 0 w 6490519"/>
              <a:gd name="connsiteY4" fmla="*/ 0 h 1019175"/>
              <a:gd name="connsiteX0" fmla="*/ 0 w 6490519"/>
              <a:gd name="connsiteY0" fmla="*/ 0 h 1019175"/>
              <a:gd name="connsiteX1" fmla="*/ 6272673 w 6490519"/>
              <a:gd name="connsiteY1" fmla="*/ 333375 h 1019175"/>
              <a:gd name="connsiteX2" fmla="*/ 6490519 w 6490519"/>
              <a:gd name="connsiteY2" fmla="*/ 1019175 h 1019175"/>
              <a:gd name="connsiteX3" fmla="*/ 9525 w 6490519"/>
              <a:gd name="connsiteY3" fmla="*/ 1019175 h 1019175"/>
              <a:gd name="connsiteX4" fmla="*/ 0 w 6490519"/>
              <a:gd name="connsiteY4" fmla="*/ 0 h 1019175"/>
              <a:gd name="connsiteX0" fmla="*/ 0 w 6480994"/>
              <a:gd name="connsiteY0" fmla="*/ 0 h 781050"/>
              <a:gd name="connsiteX1" fmla="*/ 6263148 w 6480994"/>
              <a:gd name="connsiteY1" fmla="*/ 95250 h 781050"/>
              <a:gd name="connsiteX2" fmla="*/ 6480994 w 6480994"/>
              <a:gd name="connsiteY2" fmla="*/ 781050 h 781050"/>
              <a:gd name="connsiteX3" fmla="*/ 0 w 6480994"/>
              <a:gd name="connsiteY3" fmla="*/ 781050 h 781050"/>
              <a:gd name="connsiteX4" fmla="*/ 0 w 6480994"/>
              <a:gd name="connsiteY4" fmla="*/ 0 h 781050"/>
              <a:gd name="connsiteX0" fmla="*/ 0 w 6480994"/>
              <a:gd name="connsiteY0" fmla="*/ 0 h 742950"/>
              <a:gd name="connsiteX1" fmla="*/ 6263148 w 6480994"/>
              <a:gd name="connsiteY1" fmla="*/ 57150 h 742950"/>
              <a:gd name="connsiteX2" fmla="*/ 6480994 w 6480994"/>
              <a:gd name="connsiteY2" fmla="*/ 742950 h 742950"/>
              <a:gd name="connsiteX3" fmla="*/ 0 w 6480994"/>
              <a:gd name="connsiteY3" fmla="*/ 742950 h 742950"/>
              <a:gd name="connsiteX4" fmla="*/ 0 w 6480994"/>
              <a:gd name="connsiteY4" fmla="*/ 0 h 742950"/>
              <a:gd name="connsiteX0" fmla="*/ 0 w 6480994"/>
              <a:gd name="connsiteY0" fmla="*/ 0 h 723900"/>
              <a:gd name="connsiteX1" fmla="*/ 6263148 w 6480994"/>
              <a:gd name="connsiteY1" fmla="*/ 38100 h 723900"/>
              <a:gd name="connsiteX2" fmla="*/ 6480994 w 6480994"/>
              <a:gd name="connsiteY2" fmla="*/ 723900 h 723900"/>
              <a:gd name="connsiteX3" fmla="*/ 0 w 6480994"/>
              <a:gd name="connsiteY3" fmla="*/ 723900 h 723900"/>
              <a:gd name="connsiteX4" fmla="*/ 0 w 6480994"/>
              <a:gd name="connsiteY4" fmla="*/ 0 h 723900"/>
              <a:gd name="connsiteX0" fmla="*/ 0 w 6480994"/>
              <a:gd name="connsiteY0" fmla="*/ 0 h 704850"/>
              <a:gd name="connsiteX1" fmla="*/ 6263148 w 6480994"/>
              <a:gd name="connsiteY1" fmla="*/ 19050 h 704850"/>
              <a:gd name="connsiteX2" fmla="*/ 6480994 w 6480994"/>
              <a:gd name="connsiteY2" fmla="*/ 704850 h 704850"/>
              <a:gd name="connsiteX3" fmla="*/ 0 w 6480994"/>
              <a:gd name="connsiteY3" fmla="*/ 704850 h 704850"/>
              <a:gd name="connsiteX4" fmla="*/ 0 w 6480994"/>
              <a:gd name="connsiteY4" fmla="*/ 0 h 704850"/>
              <a:gd name="connsiteX0" fmla="*/ 0 w 6480994"/>
              <a:gd name="connsiteY0" fmla="*/ 0 h 685800"/>
              <a:gd name="connsiteX1" fmla="*/ 6263148 w 6480994"/>
              <a:gd name="connsiteY1" fmla="*/ 0 h 685800"/>
              <a:gd name="connsiteX2" fmla="*/ 6480994 w 6480994"/>
              <a:gd name="connsiteY2" fmla="*/ 685800 h 685800"/>
              <a:gd name="connsiteX3" fmla="*/ 0 w 6480994"/>
              <a:gd name="connsiteY3" fmla="*/ 685800 h 685800"/>
              <a:gd name="connsiteX4" fmla="*/ 0 w 6480994"/>
              <a:gd name="connsiteY4" fmla="*/ 0 h 685800"/>
              <a:gd name="connsiteX0" fmla="*/ 0 w 6500044"/>
              <a:gd name="connsiteY0" fmla="*/ 0 h 685800"/>
              <a:gd name="connsiteX1" fmla="*/ 6263148 w 6500044"/>
              <a:gd name="connsiteY1" fmla="*/ 0 h 685800"/>
              <a:gd name="connsiteX2" fmla="*/ 6500044 w 6500044"/>
              <a:gd name="connsiteY2" fmla="*/ 685800 h 685800"/>
              <a:gd name="connsiteX3" fmla="*/ 0 w 6500044"/>
              <a:gd name="connsiteY3" fmla="*/ 685800 h 685800"/>
              <a:gd name="connsiteX4" fmla="*/ 0 w 6500044"/>
              <a:gd name="connsiteY4" fmla="*/ 0 h 685800"/>
              <a:gd name="connsiteX0" fmla="*/ 0 w 6519094"/>
              <a:gd name="connsiteY0" fmla="*/ 0 h 685800"/>
              <a:gd name="connsiteX1" fmla="*/ 6263148 w 6519094"/>
              <a:gd name="connsiteY1" fmla="*/ 0 h 685800"/>
              <a:gd name="connsiteX2" fmla="*/ 6519094 w 6519094"/>
              <a:gd name="connsiteY2" fmla="*/ 685800 h 685800"/>
              <a:gd name="connsiteX3" fmla="*/ 0 w 6519094"/>
              <a:gd name="connsiteY3" fmla="*/ 685800 h 685800"/>
              <a:gd name="connsiteX4" fmla="*/ 0 w 6519094"/>
              <a:gd name="connsiteY4" fmla="*/ 0 h 685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19094" h="685800">
                <a:moveTo>
                  <a:pt x="0" y="0"/>
                </a:moveTo>
                <a:lnTo>
                  <a:pt x="6263148" y="0"/>
                </a:lnTo>
                <a:lnTo>
                  <a:pt x="6519094" y="685800"/>
                </a:lnTo>
                <a:lnTo>
                  <a:pt x="0" y="685800"/>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 name="Grup 2"/>
          <p:cNvGrpSpPr/>
          <p:nvPr/>
        </p:nvGrpSpPr>
        <p:grpSpPr>
          <a:xfrm>
            <a:off x="11298543" y="5676774"/>
            <a:ext cx="903289" cy="602840"/>
            <a:chOff x="11298543" y="5676774"/>
            <a:chExt cx="903289" cy="602840"/>
          </a:xfrm>
        </p:grpSpPr>
        <p:sp>
          <p:nvSpPr>
            <p:cNvPr id="1024" name="Rectangle 13"/>
            <p:cNvSpPr>
              <a:spLocks noChangeArrowheads="1"/>
            </p:cNvSpPr>
            <p:nvPr/>
          </p:nvSpPr>
          <p:spPr bwMode="auto">
            <a:xfrm>
              <a:off x="12011025" y="5676774"/>
              <a:ext cx="190807" cy="602840"/>
            </a:xfrm>
            <a:prstGeom prst="rect">
              <a:avLst/>
            </a:pr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6" name="Metin kutusu 35"/>
            <p:cNvSpPr txBox="1"/>
            <p:nvPr/>
          </p:nvSpPr>
          <p:spPr>
            <a:xfrm>
              <a:off x="11298543" y="5745534"/>
              <a:ext cx="692818" cy="461665"/>
            </a:xfrm>
            <a:prstGeom prst="rect">
              <a:avLst/>
            </a:prstGeom>
            <a:noFill/>
          </p:spPr>
          <p:txBody>
            <a:bodyPr wrap="none" rtlCol="0">
              <a:spAutoFit/>
            </a:bodyPr>
            <a:lstStyle/>
            <a:p>
              <a:r>
                <a:rPr lang="tr-TR" sz="2400" b="1" dirty="0">
                  <a:solidFill>
                    <a:srgbClr val="231F20"/>
                  </a:solidFill>
                </a:rPr>
                <a:t>LİSE</a:t>
              </a:r>
            </a:p>
          </p:txBody>
        </p:sp>
      </p:grpSp>
      <p:pic>
        <p:nvPicPr>
          <p:cNvPr id="16" name="Resim 15"/>
          <p:cNvPicPr>
            <a:picLocks noChangeAspect="1"/>
          </p:cNvPicPr>
          <p:nvPr/>
        </p:nvPicPr>
        <p:blipFill>
          <a:blip r:embed="rId4"/>
          <a:stretch>
            <a:fillRect/>
          </a:stretch>
        </p:blipFill>
        <p:spPr>
          <a:xfrm>
            <a:off x="11367914" y="920137"/>
            <a:ext cx="843750" cy="1957500"/>
          </a:xfrm>
          <a:prstGeom prst="rect">
            <a:avLst/>
          </a:prstGeom>
        </p:spPr>
      </p:pic>
      <p:grpSp>
        <p:nvGrpSpPr>
          <p:cNvPr id="19" name="Grup 18"/>
          <p:cNvGrpSpPr/>
          <p:nvPr/>
        </p:nvGrpSpPr>
        <p:grpSpPr>
          <a:xfrm>
            <a:off x="6066701" y="1169318"/>
            <a:ext cx="5491064" cy="1500571"/>
            <a:chOff x="6080204" y="1306970"/>
            <a:chExt cx="5491064" cy="1500571"/>
          </a:xfrm>
        </p:grpSpPr>
        <p:sp>
          <p:nvSpPr>
            <p:cNvPr id="20" name="Metin kutusu 19"/>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23" name="Metin kutusu 22"/>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17" name="Resim 16">
            <a:extLst>
              <a:ext uri="{FF2B5EF4-FFF2-40B4-BE49-F238E27FC236}">
                <a16:creationId xmlns:a16="http://schemas.microsoft.com/office/drawing/2014/main" id="{0B1CFCFA-7494-3543-9113-34DCD02078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200" y="5532150"/>
            <a:ext cx="4860636" cy="819727"/>
          </a:xfrm>
          <a:prstGeom prst="rect">
            <a:avLst/>
          </a:prstGeom>
        </p:spPr>
      </p:pic>
    </p:spTree>
    <p:extLst>
      <p:ext uri="{BB962C8B-B14F-4D97-AF65-F5344CB8AC3E}">
        <p14:creationId xmlns:p14="http://schemas.microsoft.com/office/powerpoint/2010/main" val="1176655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 calcmode="lin" valueType="num">
                                      <p:cBhvr additive="base">
                                        <p:cTn id="20" dur="250" fill="hold"/>
                                        <p:tgtEl>
                                          <p:spTgt spid="30"/>
                                        </p:tgtEl>
                                        <p:attrNameLst>
                                          <p:attrName>ppt_x</p:attrName>
                                        </p:attrNameLst>
                                      </p:cBhvr>
                                      <p:tavLst>
                                        <p:tav tm="0">
                                          <p:val>
                                            <p:strVal val="1+#ppt_w/2"/>
                                          </p:val>
                                        </p:tav>
                                        <p:tav tm="100000">
                                          <p:val>
                                            <p:strVal val="#ppt_x"/>
                                          </p:val>
                                        </p:tav>
                                      </p:tavLst>
                                    </p:anim>
                                    <p:anim calcmode="lin" valueType="num">
                                      <p:cBhvr additive="base">
                                        <p:cTn id="21" dur="250" fill="hold"/>
                                        <p:tgtEl>
                                          <p:spTgt spid="30"/>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250" fill="hold"/>
                                        <p:tgtEl>
                                          <p:spTgt spid="29"/>
                                        </p:tgtEl>
                                        <p:attrNameLst>
                                          <p:attrName>ppt_x</p:attrName>
                                        </p:attrNameLst>
                                      </p:cBhvr>
                                      <p:tavLst>
                                        <p:tav tm="0">
                                          <p:val>
                                            <p:strVal val="0-#ppt_w/2"/>
                                          </p:val>
                                        </p:tav>
                                        <p:tav tm="100000">
                                          <p:val>
                                            <p:strVal val="#ppt_x"/>
                                          </p:val>
                                        </p:tav>
                                      </p:tavLst>
                                    </p:anim>
                                    <p:anim calcmode="lin" valueType="num">
                                      <p:cBhvr additive="base">
                                        <p:cTn id="25" dur="250" fill="hold"/>
                                        <p:tgtEl>
                                          <p:spTgt spid="29"/>
                                        </p:tgtEl>
                                        <p:attrNameLst>
                                          <p:attrName>ppt_y</p:attrName>
                                        </p:attrNameLst>
                                      </p:cBhvr>
                                      <p:tavLst>
                                        <p:tav tm="0">
                                          <p:val>
                                            <p:strVal val="#ppt_y"/>
                                          </p:val>
                                        </p:tav>
                                        <p:tav tm="100000">
                                          <p:val>
                                            <p:strVal val="#ppt_y"/>
                                          </p:val>
                                        </p:tav>
                                      </p:tavLst>
                                    </p:anim>
                                  </p:childTnLst>
                                </p:cTn>
                              </p:par>
                              <p:par>
                                <p:cTn id="26" presetID="10" presetClass="entr" presetSubtype="0"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250"/>
                                        <p:tgtEl>
                                          <p:spTgt spid="3"/>
                                        </p:tgtEl>
                                      </p:cBhvr>
                                    </p:animEffect>
                                  </p:childTnLst>
                                </p:cTn>
                              </p:par>
                            </p:childTnLst>
                          </p:cTn>
                        </p:par>
                        <p:par>
                          <p:cTn id="29" fill="hold">
                            <p:stCondLst>
                              <p:cond delay="750"/>
                            </p:stCondLst>
                            <p:childTnLst>
                              <p:par>
                                <p:cTn id="30" presetID="2" presetClass="entr" presetSubtype="2" fill="hold" nodeType="after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250" fill="hold"/>
                                        <p:tgtEl>
                                          <p:spTgt spid="16"/>
                                        </p:tgtEl>
                                        <p:attrNameLst>
                                          <p:attrName>ppt_x</p:attrName>
                                        </p:attrNameLst>
                                      </p:cBhvr>
                                      <p:tavLst>
                                        <p:tav tm="0">
                                          <p:val>
                                            <p:strVal val="1+#ppt_w/2"/>
                                          </p:val>
                                        </p:tav>
                                        <p:tav tm="100000">
                                          <p:val>
                                            <p:strVal val="#ppt_x"/>
                                          </p:val>
                                        </p:tav>
                                      </p:tavLst>
                                    </p:anim>
                                    <p:anim calcmode="lin" valueType="num">
                                      <p:cBhvr additive="base">
                                        <p:cTn id="33" dur="250" fill="hold"/>
                                        <p:tgtEl>
                                          <p:spTgt spid="16"/>
                                        </p:tgtEl>
                                        <p:attrNameLst>
                                          <p:attrName>ppt_y</p:attrName>
                                        </p:attrNameLst>
                                      </p:cBhvr>
                                      <p:tavLst>
                                        <p:tav tm="0">
                                          <p:val>
                                            <p:strVal val="#ppt_y"/>
                                          </p:val>
                                        </p:tav>
                                        <p:tav tm="100000">
                                          <p:val>
                                            <p:strVal val="#ppt_y"/>
                                          </p:val>
                                        </p:tav>
                                      </p:tavLst>
                                    </p:anim>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30" grpId="0" animBg="1"/>
      <p:bldP spid="2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Metin kutusu 13"/>
          <p:cNvSpPr txBox="1"/>
          <p:nvPr/>
        </p:nvSpPr>
        <p:spPr>
          <a:xfrm>
            <a:off x="356650" y="481357"/>
            <a:ext cx="5660524" cy="830997"/>
          </a:xfrm>
          <a:prstGeom prst="rect">
            <a:avLst/>
          </a:prstGeom>
          <a:noFill/>
        </p:spPr>
        <p:txBody>
          <a:bodyPr wrap="none" rtlCol="0">
            <a:spAutoFit/>
          </a:bodyPr>
          <a:lstStyle/>
          <a:p>
            <a:r>
              <a:rPr lang="tr-TR" sz="4800" b="1" dirty="0"/>
              <a:t>Bağımlılığın </a:t>
            </a:r>
            <a:r>
              <a:rPr lang="tr-TR" sz="4800" b="1" dirty="0" smtClean="0"/>
              <a:t>Belirtileri</a:t>
            </a:r>
            <a:endParaRPr lang="tr-TR" sz="4800" b="1" dirty="0"/>
          </a:p>
        </p:txBody>
      </p:sp>
      <p:grpSp>
        <p:nvGrpSpPr>
          <p:cNvPr id="10" name="Grup 9"/>
          <p:cNvGrpSpPr/>
          <p:nvPr/>
        </p:nvGrpSpPr>
        <p:grpSpPr>
          <a:xfrm>
            <a:off x="554926" y="2371919"/>
            <a:ext cx="7330116" cy="400110"/>
            <a:chOff x="554927" y="1881525"/>
            <a:chExt cx="7330116" cy="400110"/>
          </a:xfrm>
        </p:grpSpPr>
        <p:sp>
          <p:nvSpPr>
            <p:cNvPr id="16" name="Metin kutusu 15"/>
            <p:cNvSpPr txBox="1"/>
            <p:nvPr/>
          </p:nvSpPr>
          <p:spPr>
            <a:xfrm>
              <a:off x="746177" y="1881525"/>
              <a:ext cx="7138866" cy="400110"/>
            </a:xfrm>
            <a:prstGeom prst="rect">
              <a:avLst/>
            </a:prstGeom>
            <a:noFill/>
          </p:spPr>
          <p:txBody>
            <a:bodyPr wrap="square" rtlCol="0">
              <a:spAutoFit/>
            </a:bodyPr>
            <a:lstStyle/>
            <a:p>
              <a:r>
                <a:rPr lang="tr-TR" sz="2000" dirty="0">
                  <a:solidFill>
                    <a:srgbClr val="575757"/>
                  </a:solidFill>
                </a:rPr>
                <a:t>Madde miktarını sürekli arttırmak.</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grpSp>
        <p:nvGrpSpPr>
          <p:cNvPr id="17" name="Grup 16"/>
          <p:cNvGrpSpPr/>
          <p:nvPr/>
        </p:nvGrpSpPr>
        <p:grpSpPr>
          <a:xfrm>
            <a:off x="554927" y="2796554"/>
            <a:ext cx="9333644" cy="400110"/>
            <a:chOff x="554927" y="1881525"/>
            <a:chExt cx="9333644" cy="400110"/>
          </a:xfrm>
        </p:grpSpPr>
        <p:sp>
          <p:nvSpPr>
            <p:cNvPr id="18" name="Metin kutusu 17"/>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Bırakıldığında veya azaltıldığında fiziksel ve ruhsal yoksunluk belirtileri yaşamak.</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3" name="Grup 22"/>
          <p:cNvGrpSpPr/>
          <p:nvPr/>
        </p:nvGrpSpPr>
        <p:grpSpPr>
          <a:xfrm>
            <a:off x="554926" y="3276492"/>
            <a:ext cx="8814360" cy="400110"/>
            <a:chOff x="554927" y="1881525"/>
            <a:chExt cx="8814360" cy="400110"/>
          </a:xfrm>
        </p:grpSpPr>
        <p:sp>
          <p:nvSpPr>
            <p:cNvPr id="24" name="Metin kutusu 23"/>
            <p:cNvSpPr txBox="1"/>
            <p:nvPr/>
          </p:nvSpPr>
          <p:spPr>
            <a:xfrm>
              <a:off x="746177" y="1881525"/>
              <a:ext cx="8623110" cy="400110"/>
            </a:xfrm>
            <a:prstGeom prst="rect">
              <a:avLst/>
            </a:prstGeom>
            <a:noFill/>
          </p:spPr>
          <p:txBody>
            <a:bodyPr wrap="square" rtlCol="0">
              <a:spAutoFit/>
            </a:bodyPr>
            <a:lstStyle/>
            <a:p>
              <a:r>
                <a:rPr lang="tr-TR" sz="2000" dirty="0">
                  <a:solidFill>
                    <a:srgbClr val="575757"/>
                  </a:solidFill>
                </a:rPr>
                <a:t>Bırakmak için gösterilen çabanın sürekli boşa çıkması.</a:t>
              </a:r>
            </a:p>
          </p:txBody>
        </p:sp>
        <p:pic>
          <p:nvPicPr>
            <p:cNvPr id="25" name="Resim 24"/>
            <p:cNvPicPr>
              <a:picLocks noChangeAspect="1"/>
            </p:cNvPicPr>
            <p:nvPr/>
          </p:nvPicPr>
          <p:blipFill>
            <a:blip r:embed="rId3"/>
            <a:stretch>
              <a:fillRect/>
            </a:stretch>
          </p:blipFill>
          <p:spPr>
            <a:xfrm>
              <a:off x="554927" y="1991580"/>
              <a:ext cx="191250" cy="180000"/>
            </a:xfrm>
            <a:prstGeom prst="rect">
              <a:avLst/>
            </a:prstGeom>
          </p:spPr>
        </p:pic>
      </p:grpSp>
      <p:grpSp>
        <p:nvGrpSpPr>
          <p:cNvPr id="26" name="Grup 25"/>
          <p:cNvGrpSpPr/>
          <p:nvPr/>
        </p:nvGrpSpPr>
        <p:grpSpPr>
          <a:xfrm>
            <a:off x="554926" y="3734180"/>
            <a:ext cx="9929600" cy="400110"/>
            <a:chOff x="554927" y="1881525"/>
            <a:chExt cx="9929600" cy="400110"/>
          </a:xfrm>
        </p:grpSpPr>
        <p:sp>
          <p:nvSpPr>
            <p:cNvPr id="27" name="Metin kutusu 26"/>
            <p:cNvSpPr txBox="1"/>
            <p:nvPr/>
          </p:nvSpPr>
          <p:spPr>
            <a:xfrm>
              <a:off x="746176" y="1881525"/>
              <a:ext cx="9738351" cy="400110"/>
            </a:xfrm>
            <a:prstGeom prst="rect">
              <a:avLst/>
            </a:prstGeom>
            <a:noFill/>
          </p:spPr>
          <p:txBody>
            <a:bodyPr wrap="square" rtlCol="0">
              <a:spAutoFit/>
            </a:bodyPr>
            <a:lstStyle/>
            <a:p>
              <a:r>
                <a:rPr lang="tr-TR" sz="2000" dirty="0">
                  <a:solidFill>
                    <a:srgbClr val="575757"/>
                  </a:solidFill>
                </a:rPr>
                <a:t>Sosyal, </a:t>
              </a:r>
              <a:r>
                <a:rPr lang="tr-TR" sz="2000" dirty="0" smtClean="0">
                  <a:solidFill>
                    <a:srgbClr val="575757"/>
                  </a:solidFill>
                </a:rPr>
                <a:t>mesleki </a:t>
              </a:r>
              <a:r>
                <a:rPr lang="tr-TR" sz="2000" dirty="0">
                  <a:solidFill>
                    <a:srgbClr val="575757"/>
                  </a:solidFill>
                </a:rPr>
                <a:t>ve kişisel etkinliklerini azaltmak veya tamamen terk etmek.</a:t>
              </a:r>
            </a:p>
          </p:txBody>
        </p:sp>
        <p:pic>
          <p:nvPicPr>
            <p:cNvPr id="28" name="Resim 27"/>
            <p:cNvPicPr>
              <a:picLocks noChangeAspect="1"/>
            </p:cNvPicPr>
            <p:nvPr/>
          </p:nvPicPr>
          <p:blipFill>
            <a:blip r:embed="rId3"/>
            <a:stretch>
              <a:fillRect/>
            </a:stretch>
          </p:blipFill>
          <p:spPr>
            <a:xfrm>
              <a:off x="554927" y="1991580"/>
              <a:ext cx="191250" cy="180000"/>
            </a:xfrm>
            <a:prstGeom prst="rect">
              <a:avLst/>
            </a:prstGeom>
          </p:spPr>
        </p:pic>
      </p:grpSp>
      <p:grpSp>
        <p:nvGrpSpPr>
          <p:cNvPr id="29" name="Grup 28"/>
          <p:cNvGrpSpPr/>
          <p:nvPr/>
        </p:nvGrpSpPr>
        <p:grpSpPr>
          <a:xfrm>
            <a:off x="554926" y="4187624"/>
            <a:ext cx="9333644" cy="400110"/>
            <a:chOff x="554927" y="1881525"/>
            <a:chExt cx="9333644" cy="400110"/>
          </a:xfrm>
        </p:grpSpPr>
        <p:sp>
          <p:nvSpPr>
            <p:cNvPr id="30" name="Metin kutusu 29"/>
            <p:cNvSpPr txBox="1"/>
            <p:nvPr/>
          </p:nvSpPr>
          <p:spPr>
            <a:xfrm>
              <a:off x="746177" y="1881525"/>
              <a:ext cx="9142394" cy="400110"/>
            </a:xfrm>
            <a:prstGeom prst="rect">
              <a:avLst/>
            </a:prstGeom>
            <a:noFill/>
          </p:spPr>
          <p:txBody>
            <a:bodyPr wrap="square" rtlCol="0">
              <a:spAutoFit/>
            </a:bodyPr>
            <a:lstStyle/>
            <a:p>
              <a:r>
                <a:rPr lang="tr-TR" sz="2000" dirty="0">
                  <a:solidFill>
                    <a:srgbClr val="575757"/>
                  </a:solidFill>
                </a:rPr>
                <a:t>Maddeyi sağlamak, kullanmak veya bırakmak için çok fazla zaman harcamak.</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grpSp>
        <p:nvGrpSpPr>
          <p:cNvPr id="32" name="Grup 31"/>
          <p:cNvGrpSpPr/>
          <p:nvPr/>
        </p:nvGrpSpPr>
        <p:grpSpPr>
          <a:xfrm>
            <a:off x="554927" y="4704143"/>
            <a:ext cx="9524894" cy="400110"/>
            <a:chOff x="554927" y="1890403"/>
            <a:chExt cx="9524894" cy="400110"/>
          </a:xfrm>
        </p:grpSpPr>
        <p:sp>
          <p:nvSpPr>
            <p:cNvPr id="33" name="Metin kutusu 32"/>
            <p:cNvSpPr txBox="1"/>
            <p:nvPr/>
          </p:nvSpPr>
          <p:spPr>
            <a:xfrm>
              <a:off x="746177" y="1890403"/>
              <a:ext cx="9333644" cy="400110"/>
            </a:xfrm>
            <a:prstGeom prst="rect">
              <a:avLst/>
            </a:prstGeom>
            <a:noFill/>
          </p:spPr>
          <p:txBody>
            <a:bodyPr wrap="square" rtlCol="0">
              <a:spAutoFit/>
            </a:bodyPr>
            <a:lstStyle/>
            <a:p>
              <a:r>
                <a:rPr lang="tr-TR" sz="2000" dirty="0">
                  <a:solidFill>
                    <a:srgbClr val="575757"/>
                  </a:solidFill>
                </a:rPr>
                <a:t>Fiziksel veya ruhsal sorunlara rağmen kullanmayı sürdürmek.</a:t>
              </a:r>
            </a:p>
          </p:txBody>
        </p:sp>
        <p:pic>
          <p:nvPicPr>
            <p:cNvPr id="34" name="Resim 33"/>
            <p:cNvPicPr>
              <a:picLocks noChangeAspect="1"/>
            </p:cNvPicPr>
            <p:nvPr/>
          </p:nvPicPr>
          <p:blipFill>
            <a:blip r:embed="rId3"/>
            <a:stretch>
              <a:fillRect/>
            </a:stretch>
          </p:blipFill>
          <p:spPr>
            <a:xfrm>
              <a:off x="554927" y="1991580"/>
              <a:ext cx="191250" cy="180000"/>
            </a:xfrm>
            <a:prstGeom prst="rect">
              <a:avLst/>
            </a:prstGeom>
          </p:spPr>
        </p:pic>
      </p:grpSp>
      <p:sp>
        <p:nvSpPr>
          <p:cNvPr id="3" name="Dikdörtgen 2"/>
          <p:cNvSpPr/>
          <p:nvPr/>
        </p:nvSpPr>
        <p:spPr>
          <a:xfrm>
            <a:off x="0" y="1731840"/>
            <a:ext cx="8718735" cy="400110"/>
          </a:xfrm>
          <a:prstGeom prst="rect">
            <a:avLst/>
          </a:prstGeom>
        </p:spPr>
        <p:txBody>
          <a:bodyPr wrap="square">
            <a:spAutoFit/>
          </a:bodyPr>
          <a:lstStyle/>
          <a:p>
            <a:r>
              <a:rPr lang="tr-TR" sz="2000" b="1" dirty="0">
                <a:solidFill>
                  <a:srgbClr val="E61F4F"/>
                </a:solidFill>
              </a:rPr>
              <a:t>Son 12 ay içerisinde aşağıdaki belirtilerden en az üçünü gösteren </a:t>
            </a:r>
            <a:r>
              <a:rPr lang="tr-TR" sz="2000" b="1" dirty="0" smtClean="0">
                <a:solidFill>
                  <a:srgbClr val="E61F4F"/>
                </a:solidFill>
              </a:rPr>
              <a:t>kişi bağımlıdır:</a:t>
            </a:r>
            <a:endParaRPr lang="tr-TR" sz="2000" b="1" dirty="0">
              <a:solidFill>
                <a:srgbClr val="E61F4F"/>
              </a:solidFill>
            </a:endParaRPr>
          </a:p>
        </p:txBody>
      </p:sp>
      <p:sp>
        <p:nvSpPr>
          <p:cNvPr id="35" name="Oval 5"/>
          <p:cNvSpPr>
            <a:spLocks noChangeArrowheads="1"/>
          </p:cNvSpPr>
          <p:nvPr/>
        </p:nvSpPr>
        <p:spPr bwMode="auto">
          <a:xfrm>
            <a:off x="8652040" y="57838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37" name="Oval 6"/>
          <p:cNvSpPr>
            <a:spLocks noChangeArrowheads="1"/>
          </p:cNvSpPr>
          <p:nvPr/>
        </p:nvSpPr>
        <p:spPr bwMode="auto">
          <a:xfrm flipH="1">
            <a:off x="8972511" y="898858"/>
            <a:ext cx="2470075" cy="2471302"/>
          </a:xfrm>
          <a:prstGeom prst="ellipse">
            <a:avLst/>
          </a:prstGeom>
          <a:blipFill dpi="0" rotWithShape="0">
            <a:blip r:embed="rId4"/>
            <a:srcRect/>
            <a:stretch>
              <a:fillRect l="-74000" t="-21000" r="-22000" b="-26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38" name="Freeform 5">
            <a:extLst>
              <a:ext uri="{FF2B5EF4-FFF2-40B4-BE49-F238E27FC236}">
                <a16:creationId xmlns:a16="http://schemas.microsoft.com/office/drawing/2014/main" id="{BD0261E1-F583-1B40-9B40-275E99209659}"/>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265984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5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childTnLst>
                          </p:cTn>
                        </p:par>
                        <p:par>
                          <p:cTn id="19" fill="hold">
                            <p:stCondLst>
                              <p:cond delay="1250"/>
                            </p:stCondLst>
                            <p:childTnLst>
                              <p:par>
                                <p:cTn id="20" presetID="10" presetClass="entr" presetSubtype="0" fill="hold"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250"/>
                                        <p:tgtEl>
                                          <p:spTgt spid="17"/>
                                        </p:tgtEl>
                                      </p:cBhvr>
                                    </p:animEffect>
                                  </p:childTnLst>
                                </p:cTn>
                              </p:par>
                            </p:childTnLst>
                          </p:cTn>
                        </p:par>
                        <p:par>
                          <p:cTn id="23" fill="hold">
                            <p:stCondLst>
                              <p:cond delay="1500"/>
                            </p:stCondLst>
                            <p:childTnLst>
                              <p:par>
                                <p:cTn id="24" presetID="10" presetClass="entr" presetSubtype="0" fill="hold" nodeType="afterEffect">
                                  <p:stCondLst>
                                    <p:cond delay="0"/>
                                  </p:stCondLst>
                                  <p:childTnLst>
                                    <p:set>
                                      <p:cBhvr>
                                        <p:cTn id="25" dur="1" fill="hold">
                                          <p:stCondLst>
                                            <p:cond delay="0"/>
                                          </p:stCondLst>
                                        </p:cTn>
                                        <p:tgtEl>
                                          <p:spTgt spid="23"/>
                                        </p:tgtEl>
                                        <p:attrNameLst>
                                          <p:attrName>style.visibility</p:attrName>
                                        </p:attrNameLst>
                                      </p:cBhvr>
                                      <p:to>
                                        <p:strVal val="visible"/>
                                      </p:to>
                                    </p:set>
                                    <p:animEffect transition="in" filter="fade">
                                      <p:cBhvr>
                                        <p:cTn id="26" dur="250"/>
                                        <p:tgtEl>
                                          <p:spTgt spid="23"/>
                                        </p:tgtEl>
                                      </p:cBhvr>
                                    </p:animEffect>
                                  </p:childTnLst>
                                </p:cTn>
                              </p:par>
                            </p:childTnLst>
                          </p:cTn>
                        </p:par>
                        <p:par>
                          <p:cTn id="27" fill="hold">
                            <p:stCondLst>
                              <p:cond delay="1750"/>
                            </p:stCondLst>
                            <p:childTnLst>
                              <p:par>
                                <p:cTn id="28" presetID="10" presetClass="entr" presetSubtype="0" fill="hold" nodeType="after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fade">
                                      <p:cBhvr>
                                        <p:cTn id="30" dur="250"/>
                                        <p:tgtEl>
                                          <p:spTgt spid="26"/>
                                        </p:tgtEl>
                                      </p:cBhvr>
                                    </p:animEffect>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250"/>
                                        <p:tgtEl>
                                          <p:spTgt spid="29"/>
                                        </p:tgtEl>
                                      </p:cBhvr>
                                    </p:animEffect>
                                  </p:childTnLst>
                                </p:cTn>
                              </p:par>
                            </p:childTnLst>
                          </p:cTn>
                        </p:par>
                        <p:par>
                          <p:cTn id="35" fill="hold">
                            <p:stCondLst>
                              <p:cond delay="2250"/>
                            </p:stCondLst>
                            <p:childTnLst>
                              <p:par>
                                <p:cTn id="36" presetID="10" presetClass="entr" presetSubtype="0" fill="hold" nodeType="afterEffect">
                                  <p:stCondLst>
                                    <p:cond delay="0"/>
                                  </p:stCondLst>
                                  <p:childTnLst>
                                    <p:set>
                                      <p:cBhvr>
                                        <p:cTn id="37" dur="1" fill="hold">
                                          <p:stCondLst>
                                            <p:cond delay="0"/>
                                          </p:stCondLst>
                                        </p:cTn>
                                        <p:tgtEl>
                                          <p:spTgt spid="32"/>
                                        </p:tgtEl>
                                        <p:attrNameLst>
                                          <p:attrName>style.visibility</p:attrName>
                                        </p:attrNameLst>
                                      </p:cBhvr>
                                      <p:to>
                                        <p:strVal val="visible"/>
                                      </p:to>
                                    </p:set>
                                    <p:animEffect transition="in" filter="fade">
                                      <p:cBhvr>
                                        <p:cTn id="38" dur="250"/>
                                        <p:tgtEl>
                                          <p:spTgt spid="32"/>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fade">
                                      <p:cBhvr>
                                        <p:cTn id="42" dur="250"/>
                                        <p:tgtEl>
                                          <p:spTgt spid="35"/>
                                        </p:tgtEl>
                                      </p:cBhvr>
                                    </p:animEffect>
                                  </p:childTnLst>
                                </p:cTn>
                              </p:par>
                            </p:childTnLst>
                          </p:cTn>
                        </p:par>
                        <p:par>
                          <p:cTn id="43" fill="hold">
                            <p:stCondLst>
                              <p:cond delay="2750"/>
                            </p:stCondLst>
                            <p:childTnLst>
                              <p:par>
                                <p:cTn id="44" presetID="10" presetClass="entr" presetSubtype="0" fill="hold" grpId="0" nodeType="afterEffect">
                                  <p:stCondLst>
                                    <p:cond delay="0"/>
                                  </p:stCondLst>
                                  <p:childTnLst>
                                    <p:set>
                                      <p:cBhvr>
                                        <p:cTn id="45" dur="1" fill="hold">
                                          <p:stCondLst>
                                            <p:cond delay="0"/>
                                          </p:stCondLst>
                                        </p:cTn>
                                        <p:tgtEl>
                                          <p:spTgt spid="37"/>
                                        </p:tgtEl>
                                        <p:attrNameLst>
                                          <p:attrName>style.visibility</p:attrName>
                                        </p:attrNameLst>
                                      </p:cBhvr>
                                      <p:to>
                                        <p:strVal val="visible"/>
                                      </p:to>
                                    </p:set>
                                    <p:animEffect transition="in" filter="fade">
                                      <p:cBhvr>
                                        <p:cTn id="46" dur="250"/>
                                        <p:tgtEl>
                                          <p:spTgt spid="37"/>
                                        </p:tgtEl>
                                      </p:cBhvr>
                                    </p:animEffect>
                                  </p:childTnLst>
                                </p:cTn>
                              </p:par>
                            </p:childTnLst>
                          </p:cTn>
                        </p:par>
                        <p:par>
                          <p:cTn id="47" fill="hold">
                            <p:stCondLst>
                              <p:cond delay="3000"/>
                            </p:stCondLst>
                            <p:childTnLst>
                              <p:par>
                                <p:cTn id="48" presetID="2" presetClass="entr" presetSubtype="8" fill="hold" grpId="0" nodeType="afterEffect">
                                  <p:stCondLst>
                                    <p:cond delay="0"/>
                                  </p:stCondLst>
                                  <p:childTnLst>
                                    <p:set>
                                      <p:cBhvr>
                                        <p:cTn id="49" dur="1" fill="hold">
                                          <p:stCondLst>
                                            <p:cond delay="0"/>
                                          </p:stCondLst>
                                        </p:cTn>
                                        <p:tgtEl>
                                          <p:spTgt spid="38"/>
                                        </p:tgtEl>
                                        <p:attrNameLst>
                                          <p:attrName>style.visibility</p:attrName>
                                        </p:attrNameLst>
                                      </p:cBhvr>
                                      <p:to>
                                        <p:strVal val="visible"/>
                                      </p:to>
                                    </p:set>
                                    <p:anim calcmode="lin" valueType="num">
                                      <p:cBhvr additive="base">
                                        <p:cTn id="50" dur="250" fill="hold"/>
                                        <p:tgtEl>
                                          <p:spTgt spid="38"/>
                                        </p:tgtEl>
                                        <p:attrNameLst>
                                          <p:attrName>ppt_x</p:attrName>
                                        </p:attrNameLst>
                                      </p:cBhvr>
                                      <p:tavLst>
                                        <p:tav tm="0">
                                          <p:val>
                                            <p:strVal val="0-#ppt_w/2"/>
                                          </p:val>
                                        </p:tav>
                                        <p:tav tm="100000">
                                          <p:val>
                                            <p:strVal val="#ppt_x"/>
                                          </p:val>
                                        </p:tav>
                                      </p:tavLst>
                                    </p:anim>
                                    <p:anim calcmode="lin" valueType="num">
                                      <p:cBhvr additive="base">
                                        <p:cTn id="51" dur="250" fill="hold"/>
                                        <p:tgtEl>
                                          <p:spTgt spid="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p:bldP spid="35" grpId="0" animBg="1"/>
      <p:bldP spid="37" grpId="0" animBg="1"/>
      <p:bldP spid="3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a:extLst>
              <a:ext uri="{FF2B5EF4-FFF2-40B4-BE49-F238E27FC236}">
                <a16:creationId xmlns:a16="http://schemas.microsoft.com/office/drawing/2014/main" id="{220A6ECD-AC58-0441-AA86-B2ED70224E47}"/>
              </a:ext>
            </a:extLst>
          </p:cNvPr>
          <p:cNvPicPr>
            <a:picLocks noChangeAspect="1"/>
          </p:cNvPicPr>
          <p:nvPr/>
        </p:nvPicPr>
        <p:blipFill>
          <a:blip r:embed="rId3"/>
          <a:stretch>
            <a:fillRect/>
          </a:stretch>
        </p:blipFill>
        <p:spPr>
          <a:xfrm>
            <a:off x="-788065" y="-3870859"/>
            <a:ext cx="13684048" cy="14164543"/>
          </a:xfrm>
          <a:prstGeom prst="rect">
            <a:avLst/>
          </a:prstGeom>
        </p:spPr>
      </p:pic>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37" name="Resim 36"/>
          <p:cNvPicPr>
            <a:picLocks noChangeAspect="1"/>
          </p:cNvPicPr>
          <p:nvPr/>
        </p:nvPicPr>
        <p:blipFill>
          <a:blip r:embed="rId4"/>
          <a:stretch>
            <a:fillRect/>
          </a:stretch>
        </p:blipFill>
        <p:spPr>
          <a:xfrm>
            <a:off x="3284993" y="578386"/>
            <a:ext cx="5626091" cy="5643244"/>
          </a:xfrm>
          <a:prstGeom prst="rect">
            <a:avLst/>
          </a:prstGeom>
        </p:spPr>
      </p:pic>
      <p:sp>
        <p:nvSpPr>
          <p:cNvPr id="60" name="Metin kutusu 59"/>
          <p:cNvSpPr txBox="1"/>
          <p:nvPr/>
        </p:nvSpPr>
        <p:spPr>
          <a:xfrm>
            <a:off x="5434073" y="924645"/>
            <a:ext cx="1327928" cy="584775"/>
          </a:xfrm>
          <a:prstGeom prst="rect">
            <a:avLst/>
          </a:prstGeom>
          <a:noFill/>
        </p:spPr>
        <p:txBody>
          <a:bodyPr wrap="none" rtlCol="0">
            <a:spAutoFit/>
          </a:bodyPr>
          <a:lstStyle/>
          <a:p>
            <a:pPr algn="ctr"/>
            <a:r>
              <a:rPr lang="de-DE" sz="1600" dirty="0"/>
              <a:t>Bir kereden</a:t>
            </a:r>
          </a:p>
          <a:p>
            <a:pPr algn="ctr"/>
            <a:r>
              <a:rPr lang="de-DE" sz="1600" dirty="0"/>
              <a:t>bir şey olmaz.</a:t>
            </a:r>
            <a:endParaRPr lang="tr-TR" sz="1600" dirty="0"/>
          </a:p>
        </p:txBody>
      </p:sp>
      <p:sp>
        <p:nvSpPr>
          <p:cNvPr id="61" name="Metin kutusu 60"/>
          <p:cNvSpPr txBox="1"/>
          <p:nvPr/>
        </p:nvSpPr>
        <p:spPr>
          <a:xfrm>
            <a:off x="7022731" y="1609981"/>
            <a:ext cx="1156663" cy="584775"/>
          </a:xfrm>
          <a:prstGeom prst="rect">
            <a:avLst/>
          </a:prstGeom>
          <a:noFill/>
        </p:spPr>
        <p:txBody>
          <a:bodyPr wrap="none" rtlCol="0">
            <a:spAutoFit/>
          </a:bodyPr>
          <a:lstStyle/>
          <a:p>
            <a:pPr algn="ctr"/>
            <a:r>
              <a:rPr lang="de-DE" sz="1600" dirty="0"/>
              <a:t>Bir daha</a:t>
            </a:r>
          </a:p>
          <a:p>
            <a:pPr algn="ctr"/>
            <a:r>
              <a:rPr lang="de-DE" sz="1600" dirty="0"/>
              <a:t>kullanmam.</a:t>
            </a:r>
            <a:endParaRPr lang="tr-TR" sz="1600" dirty="0"/>
          </a:p>
        </p:txBody>
      </p:sp>
      <p:sp>
        <p:nvSpPr>
          <p:cNvPr id="62" name="Metin kutusu 61"/>
          <p:cNvSpPr txBox="1"/>
          <p:nvPr/>
        </p:nvSpPr>
        <p:spPr>
          <a:xfrm>
            <a:off x="7866578" y="2982041"/>
            <a:ext cx="816249" cy="830997"/>
          </a:xfrm>
          <a:prstGeom prst="rect">
            <a:avLst/>
          </a:prstGeom>
          <a:noFill/>
        </p:spPr>
        <p:txBody>
          <a:bodyPr wrap="none" rtlCol="0">
            <a:spAutoFit/>
          </a:bodyPr>
          <a:lstStyle/>
          <a:p>
            <a:pPr algn="ctr"/>
            <a:r>
              <a:rPr lang="de-DE" sz="1600" dirty="0"/>
              <a:t>Ben</a:t>
            </a:r>
          </a:p>
          <a:p>
            <a:pPr algn="ctr"/>
            <a:r>
              <a:rPr lang="de-DE" sz="1600" dirty="0"/>
              <a:t>bağımlı</a:t>
            </a:r>
          </a:p>
          <a:p>
            <a:pPr algn="ctr"/>
            <a:r>
              <a:rPr lang="de-DE" sz="1600" dirty="0"/>
              <a:t>olmam.</a:t>
            </a:r>
            <a:endParaRPr lang="tr-TR" sz="1600" dirty="0"/>
          </a:p>
        </p:txBody>
      </p:sp>
      <p:sp>
        <p:nvSpPr>
          <p:cNvPr id="63" name="Metin kutusu 62"/>
          <p:cNvSpPr txBox="1"/>
          <p:nvPr/>
        </p:nvSpPr>
        <p:spPr>
          <a:xfrm>
            <a:off x="7146056" y="4648339"/>
            <a:ext cx="977127" cy="584775"/>
          </a:xfrm>
          <a:prstGeom prst="rect">
            <a:avLst/>
          </a:prstGeom>
          <a:noFill/>
        </p:spPr>
        <p:txBody>
          <a:bodyPr wrap="none" rtlCol="0">
            <a:spAutoFit/>
          </a:bodyPr>
          <a:lstStyle/>
          <a:p>
            <a:pPr algn="ctr"/>
            <a:r>
              <a:rPr lang="de-DE" sz="1600" dirty="0"/>
              <a:t>İstersem</a:t>
            </a:r>
          </a:p>
          <a:p>
            <a:pPr algn="ctr"/>
            <a:r>
              <a:rPr lang="de-DE" sz="1600" dirty="0"/>
              <a:t>bırakırım.</a:t>
            </a:r>
            <a:endParaRPr lang="tr-TR" sz="1600" dirty="0"/>
          </a:p>
        </p:txBody>
      </p:sp>
      <p:sp>
        <p:nvSpPr>
          <p:cNvPr id="64" name="Metin kutusu 63"/>
          <p:cNvSpPr txBox="1"/>
          <p:nvPr/>
        </p:nvSpPr>
        <p:spPr>
          <a:xfrm>
            <a:off x="5428726" y="5253220"/>
            <a:ext cx="1373069" cy="584775"/>
          </a:xfrm>
          <a:prstGeom prst="rect">
            <a:avLst/>
          </a:prstGeom>
          <a:noFill/>
        </p:spPr>
        <p:txBody>
          <a:bodyPr wrap="none" rtlCol="0">
            <a:spAutoFit/>
          </a:bodyPr>
          <a:lstStyle/>
          <a:p>
            <a:pPr algn="ctr"/>
            <a:r>
              <a:rPr lang="de-DE" sz="1600" dirty="0"/>
              <a:t>Bu meret</a:t>
            </a:r>
          </a:p>
          <a:p>
            <a:pPr algn="ctr"/>
            <a:r>
              <a:rPr lang="de-DE" sz="1600" dirty="0"/>
              <a:t>bırakılmaz ki...</a:t>
            </a:r>
            <a:endParaRPr lang="tr-TR" sz="1600" dirty="0"/>
          </a:p>
        </p:txBody>
      </p:sp>
      <p:sp>
        <p:nvSpPr>
          <p:cNvPr id="65" name="Metin kutusu 64"/>
          <p:cNvSpPr txBox="1"/>
          <p:nvPr/>
        </p:nvSpPr>
        <p:spPr>
          <a:xfrm>
            <a:off x="3961326" y="4616023"/>
            <a:ext cx="1213537" cy="584775"/>
          </a:xfrm>
          <a:prstGeom prst="rect">
            <a:avLst/>
          </a:prstGeom>
          <a:noFill/>
        </p:spPr>
        <p:txBody>
          <a:bodyPr wrap="none" rtlCol="0">
            <a:spAutoFit/>
          </a:bodyPr>
          <a:lstStyle/>
          <a:p>
            <a:pPr algn="ctr"/>
            <a:r>
              <a:rPr lang="de-DE" sz="1600" dirty="0"/>
              <a:t>Bırakmak</a:t>
            </a:r>
          </a:p>
          <a:p>
            <a:pPr algn="ctr"/>
            <a:r>
              <a:rPr lang="de-DE" sz="1600" dirty="0"/>
              <a:t>zorundayım.</a:t>
            </a:r>
            <a:endParaRPr lang="tr-TR" sz="1600" dirty="0"/>
          </a:p>
        </p:txBody>
      </p:sp>
      <p:sp>
        <p:nvSpPr>
          <p:cNvPr id="66" name="Metin kutusu 65"/>
          <p:cNvSpPr txBox="1"/>
          <p:nvPr/>
        </p:nvSpPr>
        <p:spPr>
          <a:xfrm>
            <a:off x="3320868" y="3141920"/>
            <a:ext cx="1231556" cy="584775"/>
          </a:xfrm>
          <a:prstGeom prst="rect">
            <a:avLst/>
          </a:prstGeom>
          <a:noFill/>
        </p:spPr>
        <p:txBody>
          <a:bodyPr wrap="none" rtlCol="0">
            <a:spAutoFit/>
          </a:bodyPr>
          <a:lstStyle/>
          <a:p>
            <a:pPr algn="ctr"/>
            <a:r>
              <a:rPr lang="tr-TR" sz="1600" dirty="0"/>
              <a:t>Artık</a:t>
            </a:r>
          </a:p>
          <a:p>
            <a:pPr algn="ctr"/>
            <a:r>
              <a:rPr lang="tr-TR" sz="1600" dirty="0"/>
              <a:t>b</a:t>
            </a:r>
            <a:r>
              <a:rPr lang="tr-TR" sz="1600" dirty="0" smtClean="0"/>
              <a:t>ırakacağım</a:t>
            </a:r>
            <a:r>
              <a:rPr lang="tr-TR" sz="1600" dirty="0"/>
              <a:t>.</a:t>
            </a:r>
          </a:p>
        </p:txBody>
      </p:sp>
      <p:sp>
        <p:nvSpPr>
          <p:cNvPr id="67" name="Metin kutusu 66"/>
          <p:cNvSpPr txBox="1"/>
          <p:nvPr/>
        </p:nvSpPr>
        <p:spPr>
          <a:xfrm>
            <a:off x="4008486" y="1503181"/>
            <a:ext cx="1119217" cy="830997"/>
          </a:xfrm>
          <a:prstGeom prst="rect">
            <a:avLst/>
          </a:prstGeom>
          <a:noFill/>
        </p:spPr>
        <p:txBody>
          <a:bodyPr wrap="none" rtlCol="0">
            <a:spAutoFit/>
          </a:bodyPr>
          <a:lstStyle/>
          <a:p>
            <a:pPr algn="ctr"/>
            <a:r>
              <a:rPr lang="pt-BR" sz="1600" dirty="0"/>
              <a:t>Bıraktım,</a:t>
            </a:r>
          </a:p>
          <a:p>
            <a:pPr algn="ctr"/>
            <a:r>
              <a:rPr lang="pt-BR" sz="1600" dirty="0"/>
              <a:t>bir daha da</a:t>
            </a:r>
          </a:p>
          <a:p>
            <a:pPr algn="ctr"/>
            <a:r>
              <a:rPr lang="pt-BR" sz="1600" dirty="0"/>
              <a:t>başlamam.</a:t>
            </a:r>
            <a:endParaRPr lang="tr-TR" sz="1600" dirty="0"/>
          </a:p>
        </p:txBody>
      </p:sp>
      <p:grpSp>
        <p:nvGrpSpPr>
          <p:cNvPr id="22" name="Grup 21">
            <a:extLst>
              <a:ext uri="{FF2B5EF4-FFF2-40B4-BE49-F238E27FC236}">
                <a16:creationId xmlns:a16="http://schemas.microsoft.com/office/drawing/2014/main" id="{A491860F-7238-1847-A6B4-0FA77F3CCACC}"/>
              </a:ext>
            </a:extLst>
          </p:cNvPr>
          <p:cNvGrpSpPr/>
          <p:nvPr/>
        </p:nvGrpSpPr>
        <p:grpSpPr>
          <a:xfrm>
            <a:off x="5003354" y="2487608"/>
            <a:ext cx="2229797" cy="1743000"/>
            <a:chOff x="5101691" y="2334470"/>
            <a:chExt cx="2229797" cy="1743000"/>
          </a:xfrm>
        </p:grpSpPr>
        <p:sp>
          <p:nvSpPr>
            <p:cNvPr id="23" name="Metin kutusu 22">
              <a:extLst>
                <a:ext uri="{FF2B5EF4-FFF2-40B4-BE49-F238E27FC236}">
                  <a16:creationId xmlns:a16="http://schemas.microsoft.com/office/drawing/2014/main" id="{8FF61D0B-6645-994E-985D-21522D90DC97}"/>
                </a:ext>
              </a:extLst>
            </p:cNvPr>
            <p:cNvSpPr txBox="1"/>
            <p:nvPr/>
          </p:nvSpPr>
          <p:spPr>
            <a:xfrm>
              <a:off x="5101691" y="2334470"/>
              <a:ext cx="1799472" cy="1015663"/>
            </a:xfrm>
            <a:prstGeom prst="rect">
              <a:avLst/>
            </a:prstGeom>
            <a:noFill/>
          </p:spPr>
          <p:txBody>
            <a:bodyPr wrap="square" rtlCol="0">
              <a:spAutoFit/>
            </a:bodyPr>
            <a:lstStyle/>
            <a:p>
              <a:r>
                <a:rPr lang="tr-TR" sz="6000" b="1" dirty="0">
                  <a:solidFill>
                    <a:srgbClr val="E61F4F"/>
                  </a:solidFill>
                </a:rPr>
                <a:t>nasıl</a:t>
              </a:r>
            </a:p>
          </p:txBody>
        </p:sp>
        <p:sp>
          <p:nvSpPr>
            <p:cNvPr id="24" name="Metin kutusu 23">
              <a:extLst>
                <a:ext uri="{FF2B5EF4-FFF2-40B4-BE49-F238E27FC236}">
                  <a16:creationId xmlns:a16="http://schemas.microsoft.com/office/drawing/2014/main" id="{D191AB67-0981-2B41-8FB4-C58751E26B65}"/>
                </a:ext>
              </a:extLst>
            </p:cNvPr>
            <p:cNvSpPr txBox="1"/>
            <p:nvPr/>
          </p:nvSpPr>
          <p:spPr>
            <a:xfrm>
              <a:off x="5111596" y="3013501"/>
              <a:ext cx="1694695" cy="830997"/>
            </a:xfrm>
            <a:prstGeom prst="rect">
              <a:avLst/>
            </a:prstGeom>
            <a:noFill/>
          </p:spPr>
          <p:txBody>
            <a:bodyPr wrap="none" rtlCol="0">
              <a:spAutoFit/>
            </a:bodyPr>
            <a:lstStyle/>
            <a:p>
              <a:r>
                <a:rPr lang="tr-TR" sz="4800" b="1" dirty="0">
                  <a:solidFill>
                    <a:srgbClr val="E61F4F"/>
                  </a:solidFill>
                </a:rPr>
                <a:t>ilerler</a:t>
              </a:r>
            </a:p>
          </p:txBody>
        </p:sp>
        <p:sp>
          <p:nvSpPr>
            <p:cNvPr id="25" name="Metin kutusu 24">
              <a:extLst>
                <a:ext uri="{FF2B5EF4-FFF2-40B4-BE49-F238E27FC236}">
                  <a16:creationId xmlns:a16="http://schemas.microsoft.com/office/drawing/2014/main" id="{13C19879-5992-DB4F-B686-B4E3B5B13938}"/>
                </a:ext>
              </a:extLst>
            </p:cNvPr>
            <p:cNvSpPr txBox="1"/>
            <p:nvPr/>
          </p:nvSpPr>
          <p:spPr>
            <a:xfrm>
              <a:off x="6576153" y="2507810"/>
              <a:ext cx="755335" cy="1569660"/>
            </a:xfrm>
            <a:prstGeom prst="rect">
              <a:avLst/>
            </a:prstGeom>
            <a:noFill/>
          </p:spPr>
          <p:txBody>
            <a:bodyPr wrap="none" rtlCol="0">
              <a:spAutoFit/>
            </a:bodyPr>
            <a:lstStyle/>
            <a:p>
              <a:r>
                <a:rPr lang="tr-TR" sz="9600" b="1" dirty="0">
                  <a:solidFill>
                    <a:srgbClr val="E61F4F"/>
                  </a:solidFill>
                </a:rPr>
                <a:t>?</a:t>
              </a:r>
            </a:p>
          </p:txBody>
        </p:sp>
      </p:grpSp>
      <p:pic>
        <p:nvPicPr>
          <p:cNvPr id="3" name="Resim 2">
            <a:extLst>
              <a:ext uri="{FF2B5EF4-FFF2-40B4-BE49-F238E27FC236}">
                <a16:creationId xmlns:a16="http://schemas.microsoft.com/office/drawing/2014/main" id="{509F1FDC-CE58-B040-9436-738D4CEE0973}"/>
              </a:ext>
            </a:extLst>
          </p:cNvPr>
          <p:cNvPicPr>
            <a:picLocks noChangeAspect="1"/>
          </p:cNvPicPr>
          <p:nvPr/>
        </p:nvPicPr>
        <p:blipFill>
          <a:blip r:embed="rId5"/>
          <a:stretch>
            <a:fillRect/>
          </a:stretch>
        </p:blipFill>
        <p:spPr>
          <a:xfrm>
            <a:off x="1265293" y="498418"/>
            <a:ext cx="1341780" cy="1953721"/>
          </a:xfrm>
          <a:prstGeom prst="rect">
            <a:avLst/>
          </a:prstGeom>
        </p:spPr>
      </p:pic>
      <p:pic>
        <p:nvPicPr>
          <p:cNvPr id="4" name="Resim 3">
            <a:extLst>
              <a:ext uri="{FF2B5EF4-FFF2-40B4-BE49-F238E27FC236}">
                <a16:creationId xmlns:a16="http://schemas.microsoft.com/office/drawing/2014/main" id="{12E2F282-AB9A-CB40-9AEC-7DCF3FB51A9F}"/>
              </a:ext>
            </a:extLst>
          </p:cNvPr>
          <p:cNvPicPr>
            <a:picLocks noChangeAspect="1"/>
          </p:cNvPicPr>
          <p:nvPr/>
        </p:nvPicPr>
        <p:blipFill>
          <a:blip r:embed="rId6"/>
          <a:stretch>
            <a:fillRect/>
          </a:stretch>
        </p:blipFill>
        <p:spPr>
          <a:xfrm>
            <a:off x="856421" y="2830543"/>
            <a:ext cx="2204812" cy="2903899"/>
          </a:xfrm>
          <a:prstGeom prst="rect">
            <a:avLst/>
          </a:prstGeom>
        </p:spPr>
      </p:pic>
      <p:pic>
        <p:nvPicPr>
          <p:cNvPr id="5" name="Resim 4">
            <a:extLst>
              <a:ext uri="{FF2B5EF4-FFF2-40B4-BE49-F238E27FC236}">
                <a16:creationId xmlns:a16="http://schemas.microsoft.com/office/drawing/2014/main" id="{EC86CAD0-F300-D340-839A-36B47E9367F7}"/>
              </a:ext>
            </a:extLst>
          </p:cNvPr>
          <p:cNvPicPr>
            <a:picLocks noChangeAspect="1"/>
          </p:cNvPicPr>
          <p:nvPr/>
        </p:nvPicPr>
        <p:blipFill>
          <a:blip r:embed="rId7"/>
          <a:stretch>
            <a:fillRect/>
          </a:stretch>
        </p:blipFill>
        <p:spPr>
          <a:xfrm>
            <a:off x="9180021" y="496485"/>
            <a:ext cx="1935789" cy="2406477"/>
          </a:xfrm>
          <a:prstGeom prst="rect">
            <a:avLst/>
          </a:prstGeom>
        </p:spPr>
      </p:pic>
      <p:pic>
        <p:nvPicPr>
          <p:cNvPr id="6" name="Resim 5">
            <a:extLst>
              <a:ext uri="{FF2B5EF4-FFF2-40B4-BE49-F238E27FC236}">
                <a16:creationId xmlns:a16="http://schemas.microsoft.com/office/drawing/2014/main" id="{1BBA6215-74F6-644E-8CAE-0EC2867F54E4}"/>
              </a:ext>
            </a:extLst>
          </p:cNvPr>
          <p:cNvPicPr>
            <a:picLocks noChangeAspect="1"/>
          </p:cNvPicPr>
          <p:nvPr/>
        </p:nvPicPr>
        <p:blipFill>
          <a:blip r:embed="rId8"/>
          <a:stretch>
            <a:fillRect/>
          </a:stretch>
        </p:blipFill>
        <p:spPr>
          <a:xfrm>
            <a:off x="9034260" y="3819054"/>
            <a:ext cx="2007188" cy="1861740"/>
          </a:xfrm>
          <a:prstGeom prst="rect">
            <a:avLst/>
          </a:prstGeom>
        </p:spPr>
      </p:pic>
    </p:spTree>
    <p:extLst>
      <p:ext uri="{BB962C8B-B14F-4D97-AF65-F5344CB8AC3E}">
        <p14:creationId xmlns:p14="http://schemas.microsoft.com/office/powerpoint/2010/main" val="47651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21" presetClass="entr" presetSubtype="8" fill="hold"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heel(8)">
                                      <p:cBhvr>
                                        <p:cTn id="15" dur="1500"/>
                                        <p:tgtEl>
                                          <p:spTgt spid="37"/>
                                        </p:tgtEl>
                                      </p:cBhvr>
                                    </p:animEffect>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60"/>
                                        </p:tgtEl>
                                        <p:attrNameLst>
                                          <p:attrName>style.visibility</p:attrName>
                                        </p:attrNameLst>
                                      </p:cBhvr>
                                      <p:to>
                                        <p:strVal val="visible"/>
                                      </p:to>
                                    </p:set>
                                    <p:animEffect transition="in" filter="fade">
                                      <p:cBhvr>
                                        <p:cTn id="19" dur="500"/>
                                        <p:tgtEl>
                                          <p:spTgt spid="60"/>
                                        </p:tgtEl>
                                      </p:cBhvr>
                                    </p:animEffect>
                                  </p:childTnLst>
                                </p:cTn>
                              </p:par>
                            </p:childTnLst>
                          </p:cTn>
                        </p:par>
                        <p:par>
                          <p:cTn id="20" fill="hold">
                            <p:stCondLst>
                              <p:cond delay="2500"/>
                            </p:stCondLst>
                            <p:childTnLst>
                              <p:par>
                                <p:cTn id="21" presetID="10"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500"/>
                                        <p:tgtEl>
                                          <p:spTgt spid="61"/>
                                        </p:tgtEl>
                                      </p:cBhvr>
                                    </p:animEffect>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fade">
                                      <p:cBhvr>
                                        <p:cTn id="27" dur="500"/>
                                        <p:tgtEl>
                                          <p:spTgt spid="62"/>
                                        </p:tgtEl>
                                      </p:cBhvr>
                                    </p:animEffect>
                                  </p:childTnLst>
                                </p:cTn>
                              </p:par>
                            </p:childTnLst>
                          </p:cTn>
                        </p:par>
                        <p:par>
                          <p:cTn id="28" fill="hold">
                            <p:stCondLst>
                              <p:cond delay="3500"/>
                            </p:stCondLst>
                            <p:childTnLst>
                              <p:par>
                                <p:cTn id="29" presetID="10" presetClass="entr" presetSubtype="0" fill="hold" grpId="0" nodeType="afterEffect">
                                  <p:stCondLst>
                                    <p:cond delay="0"/>
                                  </p:stCondLst>
                                  <p:childTnLst>
                                    <p:set>
                                      <p:cBhvr>
                                        <p:cTn id="30" dur="1" fill="hold">
                                          <p:stCondLst>
                                            <p:cond delay="0"/>
                                          </p:stCondLst>
                                        </p:cTn>
                                        <p:tgtEl>
                                          <p:spTgt spid="63"/>
                                        </p:tgtEl>
                                        <p:attrNameLst>
                                          <p:attrName>style.visibility</p:attrName>
                                        </p:attrNameLst>
                                      </p:cBhvr>
                                      <p:to>
                                        <p:strVal val="visible"/>
                                      </p:to>
                                    </p:set>
                                    <p:animEffect transition="in" filter="fade">
                                      <p:cBhvr>
                                        <p:cTn id="31" dur="500"/>
                                        <p:tgtEl>
                                          <p:spTgt spid="63"/>
                                        </p:tgtEl>
                                      </p:cBhvr>
                                    </p:animEffect>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64"/>
                                        </p:tgtEl>
                                        <p:attrNameLst>
                                          <p:attrName>style.visibility</p:attrName>
                                        </p:attrNameLst>
                                      </p:cBhvr>
                                      <p:to>
                                        <p:strVal val="visible"/>
                                      </p:to>
                                    </p:set>
                                    <p:animEffect transition="in" filter="fade">
                                      <p:cBhvr>
                                        <p:cTn id="35" dur="500"/>
                                        <p:tgtEl>
                                          <p:spTgt spid="64"/>
                                        </p:tgtEl>
                                      </p:cBhvr>
                                    </p:animEffect>
                                  </p:childTnLst>
                                </p:cTn>
                              </p:par>
                            </p:childTnLst>
                          </p:cTn>
                        </p:par>
                        <p:par>
                          <p:cTn id="36" fill="hold">
                            <p:stCondLst>
                              <p:cond delay="4500"/>
                            </p:stCondLst>
                            <p:childTnLst>
                              <p:par>
                                <p:cTn id="37" presetID="10" presetClass="entr" presetSubtype="0"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fade">
                                      <p:cBhvr>
                                        <p:cTn id="39" dur="500"/>
                                        <p:tgtEl>
                                          <p:spTgt spid="65"/>
                                        </p:tgtEl>
                                      </p:cBhvr>
                                    </p:animEffect>
                                  </p:childTnLst>
                                </p:cTn>
                              </p:par>
                            </p:childTnLst>
                          </p:cTn>
                        </p:par>
                        <p:par>
                          <p:cTn id="40" fill="hold">
                            <p:stCondLst>
                              <p:cond delay="5000"/>
                            </p:stCondLst>
                            <p:childTnLst>
                              <p:par>
                                <p:cTn id="41" presetID="10" presetClass="entr" presetSubtype="0" fill="hold" grpId="0" nodeType="afterEffect">
                                  <p:stCondLst>
                                    <p:cond delay="0"/>
                                  </p:stCondLst>
                                  <p:childTnLst>
                                    <p:set>
                                      <p:cBhvr>
                                        <p:cTn id="42" dur="1" fill="hold">
                                          <p:stCondLst>
                                            <p:cond delay="0"/>
                                          </p:stCondLst>
                                        </p:cTn>
                                        <p:tgtEl>
                                          <p:spTgt spid="66"/>
                                        </p:tgtEl>
                                        <p:attrNameLst>
                                          <p:attrName>style.visibility</p:attrName>
                                        </p:attrNameLst>
                                      </p:cBhvr>
                                      <p:to>
                                        <p:strVal val="visible"/>
                                      </p:to>
                                    </p:set>
                                    <p:animEffect transition="in" filter="fade">
                                      <p:cBhvr>
                                        <p:cTn id="43" dur="500"/>
                                        <p:tgtEl>
                                          <p:spTgt spid="66"/>
                                        </p:tgtEl>
                                      </p:cBhvr>
                                    </p:animEffect>
                                  </p:childTnLst>
                                </p:cTn>
                              </p:par>
                            </p:childTnLst>
                          </p:cTn>
                        </p:par>
                        <p:par>
                          <p:cTn id="44" fill="hold">
                            <p:stCondLst>
                              <p:cond delay="5500"/>
                            </p:stCondLst>
                            <p:childTnLst>
                              <p:par>
                                <p:cTn id="45" presetID="10" presetClass="entr" presetSubtype="0" fill="hold" grpId="0" nodeType="afterEffect">
                                  <p:stCondLst>
                                    <p:cond delay="0"/>
                                  </p:stCondLst>
                                  <p:childTnLst>
                                    <p:set>
                                      <p:cBhvr>
                                        <p:cTn id="46" dur="1" fill="hold">
                                          <p:stCondLst>
                                            <p:cond delay="0"/>
                                          </p:stCondLst>
                                        </p:cTn>
                                        <p:tgtEl>
                                          <p:spTgt spid="67"/>
                                        </p:tgtEl>
                                        <p:attrNameLst>
                                          <p:attrName>style.visibility</p:attrName>
                                        </p:attrNameLst>
                                      </p:cBhvr>
                                      <p:to>
                                        <p:strVal val="visible"/>
                                      </p:to>
                                    </p:set>
                                    <p:animEffect transition="in" filter="fade">
                                      <p:cBhvr>
                                        <p:cTn id="47" dur="500"/>
                                        <p:tgtEl>
                                          <p:spTgt spid="67"/>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25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60" grpId="0"/>
      <p:bldP spid="61" grpId="0"/>
      <p:bldP spid="62" grpId="0"/>
      <p:bldP spid="63" grpId="0"/>
      <p:bldP spid="64" grpId="0"/>
      <p:bldP spid="65" grpId="0"/>
      <p:bldP spid="66" grpId="0"/>
      <p:bldP spid="6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9888571" y="-3175"/>
            <a:ext cx="2303429" cy="6874776"/>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1484138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1484138 w 5919019"/>
              <a:gd name="connsiteY4" fmla="*/ 0 h 6858000"/>
              <a:gd name="connsiteX0" fmla="*/ 172811 w 4607692"/>
              <a:gd name="connsiteY0" fmla="*/ 0 h 6866388"/>
              <a:gd name="connsiteX1" fmla="*/ 2513421 w 4607692"/>
              <a:gd name="connsiteY1" fmla="*/ 0 h 6866388"/>
              <a:gd name="connsiteX2" fmla="*/ 4607692 w 4607692"/>
              <a:gd name="connsiteY2" fmla="*/ 6858000 h 6866388"/>
              <a:gd name="connsiteX3" fmla="*/ 0 w 4607692"/>
              <a:gd name="connsiteY3" fmla="*/ 6866388 h 6866388"/>
              <a:gd name="connsiteX4" fmla="*/ 172811 w 4607692"/>
              <a:gd name="connsiteY4" fmla="*/ 0 h 6866388"/>
              <a:gd name="connsiteX0" fmla="*/ 10166 w 4445047"/>
              <a:gd name="connsiteY0" fmla="*/ 0 h 6874777"/>
              <a:gd name="connsiteX1" fmla="*/ 2350776 w 4445047"/>
              <a:gd name="connsiteY1" fmla="*/ 0 h 6874777"/>
              <a:gd name="connsiteX2" fmla="*/ 4445047 w 4445047"/>
              <a:gd name="connsiteY2" fmla="*/ 6858000 h 6874777"/>
              <a:gd name="connsiteX3" fmla="*/ 0 w 4445047"/>
              <a:gd name="connsiteY3" fmla="*/ 6874777 h 6874777"/>
              <a:gd name="connsiteX4" fmla="*/ 10166 w 4445047"/>
              <a:gd name="connsiteY4" fmla="*/ 0 h 6874777"/>
              <a:gd name="connsiteX0" fmla="*/ 979 w 4435860"/>
              <a:gd name="connsiteY0" fmla="*/ 0 h 6883165"/>
              <a:gd name="connsiteX1" fmla="*/ 2341589 w 4435860"/>
              <a:gd name="connsiteY1" fmla="*/ 0 h 6883165"/>
              <a:gd name="connsiteX2" fmla="*/ 4435860 w 4435860"/>
              <a:gd name="connsiteY2" fmla="*/ 6858000 h 6883165"/>
              <a:gd name="connsiteX3" fmla="*/ 978 w 4435860"/>
              <a:gd name="connsiteY3" fmla="*/ 6883165 h 6883165"/>
              <a:gd name="connsiteX4" fmla="*/ 979 w 4435860"/>
              <a:gd name="connsiteY4" fmla="*/ 0 h 6883165"/>
              <a:gd name="connsiteX0" fmla="*/ 451 w 4435332"/>
              <a:gd name="connsiteY0" fmla="*/ 0 h 6883165"/>
              <a:gd name="connsiteX1" fmla="*/ 2341061 w 4435332"/>
              <a:gd name="connsiteY1" fmla="*/ 0 h 6883165"/>
              <a:gd name="connsiteX2" fmla="*/ 4435332 w 4435332"/>
              <a:gd name="connsiteY2" fmla="*/ 6858000 h 6883165"/>
              <a:gd name="connsiteX3" fmla="*/ 10615 w 4435332"/>
              <a:gd name="connsiteY3" fmla="*/ 6883165 h 6883165"/>
              <a:gd name="connsiteX4" fmla="*/ 451 w 4435332"/>
              <a:gd name="connsiteY4" fmla="*/ 0 h 6883165"/>
              <a:gd name="connsiteX0" fmla="*/ 451 w 4435332"/>
              <a:gd name="connsiteY0" fmla="*/ 0 h 6874776"/>
              <a:gd name="connsiteX1" fmla="*/ 2341061 w 4435332"/>
              <a:gd name="connsiteY1" fmla="*/ 0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4435332"/>
              <a:gd name="connsiteY0" fmla="*/ 0 h 6874776"/>
              <a:gd name="connsiteX1" fmla="*/ 196504 w 4435332"/>
              <a:gd name="connsiteY1" fmla="*/ 9833 h 6874776"/>
              <a:gd name="connsiteX2" fmla="*/ 4435332 w 4435332"/>
              <a:gd name="connsiteY2" fmla="*/ 6858000 h 6874776"/>
              <a:gd name="connsiteX3" fmla="*/ 10615 w 4435332"/>
              <a:gd name="connsiteY3" fmla="*/ 6874776 h 6874776"/>
              <a:gd name="connsiteX4" fmla="*/ 451 w 4435332"/>
              <a:gd name="connsiteY4" fmla="*/ 0 h 6874776"/>
              <a:gd name="connsiteX0" fmla="*/ 451 w 2791172"/>
              <a:gd name="connsiteY0" fmla="*/ 0 h 6874776"/>
              <a:gd name="connsiteX1" fmla="*/ 196504 w 2791172"/>
              <a:gd name="connsiteY1" fmla="*/ 9833 h 6874776"/>
              <a:gd name="connsiteX2" fmla="*/ 2791172 w 2791172"/>
              <a:gd name="connsiteY2" fmla="*/ 6867833 h 6874776"/>
              <a:gd name="connsiteX3" fmla="*/ 10615 w 2791172"/>
              <a:gd name="connsiteY3" fmla="*/ 6874776 h 6874776"/>
              <a:gd name="connsiteX4" fmla="*/ 451 w 2791172"/>
              <a:gd name="connsiteY4" fmla="*/ 0 h 68747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1172" h="6874776">
                <a:moveTo>
                  <a:pt x="451" y="0"/>
                </a:moveTo>
                <a:lnTo>
                  <a:pt x="196504" y="9833"/>
                </a:lnTo>
                <a:lnTo>
                  <a:pt x="2791172" y="6867833"/>
                </a:lnTo>
                <a:lnTo>
                  <a:pt x="10615" y="6874776"/>
                </a:lnTo>
                <a:cubicBezTo>
                  <a:pt x="14004" y="4583184"/>
                  <a:pt x="-2938" y="2291592"/>
                  <a:pt x="451"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pic>
        <p:nvPicPr>
          <p:cNvPr id="2" name="Resim 1"/>
          <p:cNvPicPr>
            <a:picLocks noChangeAspect="1"/>
          </p:cNvPicPr>
          <p:nvPr/>
        </p:nvPicPr>
        <p:blipFill>
          <a:blip r:embed="rId3"/>
          <a:stretch>
            <a:fillRect/>
          </a:stretch>
        </p:blipFill>
        <p:spPr>
          <a:xfrm>
            <a:off x="6380579" y="2896421"/>
            <a:ext cx="3093750" cy="3015000"/>
          </a:xfrm>
          <a:prstGeom prst="rect">
            <a:avLst/>
          </a:prstGeom>
        </p:spPr>
      </p:pic>
      <p:sp>
        <p:nvSpPr>
          <p:cNvPr id="14" name="Metin kutusu 13">
            <a:extLst>
              <a:ext uri="{FF2B5EF4-FFF2-40B4-BE49-F238E27FC236}">
                <a16:creationId xmlns:a16="http://schemas.microsoft.com/office/drawing/2014/main" id="{18A8F384-8606-2D4E-AFA7-6AC406CED6B8}"/>
              </a:ext>
            </a:extLst>
          </p:cNvPr>
          <p:cNvSpPr txBox="1"/>
          <p:nvPr/>
        </p:nvSpPr>
        <p:spPr>
          <a:xfrm>
            <a:off x="356650" y="481179"/>
            <a:ext cx="10180052" cy="1569660"/>
          </a:xfrm>
          <a:prstGeom prst="rect">
            <a:avLst/>
          </a:prstGeom>
          <a:noFill/>
          <a:ln>
            <a:noFill/>
          </a:ln>
        </p:spPr>
        <p:txBody>
          <a:bodyPr wrap="square" rtlCol="0">
            <a:spAutoFit/>
          </a:bodyPr>
          <a:lstStyle/>
          <a:p>
            <a:r>
              <a:rPr lang="tr-TR" sz="4800" b="1" dirty="0">
                <a:solidFill>
                  <a:srgbClr val="231F20"/>
                </a:solidFill>
              </a:rPr>
              <a:t>Madde K</a:t>
            </a:r>
            <a:r>
              <a:rPr lang="tr-TR" sz="4800" b="1" dirty="0" smtClean="0">
                <a:solidFill>
                  <a:srgbClr val="231F20"/>
                </a:solidFill>
              </a:rPr>
              <a:t>ullanmaya </a:t>
            </a:r>
            <a:r>
              <a:rPr lang="tr-TR" sz="4800" b="1" dirty="0">
                <a:solidFill>
                  <a:srgbClr val="231F20"/>
                </a:solidFill>
              </a:rPr>
              <a:t>N</a:t>
            </a:r>
            <a:r>
              <a:rPr lang="tr-TR" sz="4800" b="1" dirty="0" smtClean="0">
                <a:solidFill>
                  <a:srgbClr val="231F20"/>
                </a:solidFill>
              </a:rPr>
              <a:t>erede </a:t>
            </a:r>
            <a:r>
              <a:rPr lang="tr-TR" sz="4800" b="1" dirty="0">
                <a:solidFill>
                  <a:srgbClr val="231F20"/>
                </a:solidFill>
              </a:rPr>
              <a:t>ve N</a:t>
            </a:r>
            <a:r>
              <a:rPr lang="tr-TR" sz="4800" b="1" dirty="0" smtClean="0">
                <a:solidFill>
                  <a:srgbClr val="231F20"/>
                </a:solidFill>
              </a:rPr>
              <a:t>e </a:t>
            </a:r>
            <a:r>
              <a:rPr lang="tr-TR" sz="4800" b="1" dirty="0">
                <a:solidFill>
                  <a:srgbClr val="231F20"/>
                </a:solidFill>
              </a:rPr>
              <a:t>Z</a:t>
            </a:r>
            <a:r>
              <a:rPr lang="tr-TR" sz="4800" b="1" dirty="0" smtClean="0">
                <a:solidFill>
                  <a:srgbClr val="231F20"/>
                </a:solidFill>
              </a:rPr>
              <a:t>aman </a:t>
            </a:r>
            <a:r>
              <a:rPr lang="tr-TR" sz="4800" b="1" dirty="0">
                <a:solidFill>
                  <a:srgbClr val="231F20"/>
                </a:solidFill>
              </a:rPr>
              <a:t>D</a:t>
            </a:r>
            <a:r>
              <a:rPr lang="tr-TR" sz="4800" b="1" dirty="0" smtClean="0">
                <a:solidFill>
                  <a:srgbClr val="231F20"/>
                </a:solidFill>
              </a:rPr>
              <a:t>avet </a:t>
            </a:r>
            <a:r>
              <a:rPr lang="tr-TR" sz="4800" b="1" dirty="0">
                <a:solidFill>
                  <a:srgbClr val="231F20"/>
                </a:solidFill>
              </a:rPr>
              <a:t>E</a:t>
            </a:r>
            <a:r>
              <a:rPr lang="tr-TR" sz="4800" b="1" dirty="0" smtClean="0">
                <a:solidFill>
                  <a:srgbClr val="231F20"/>
                </a:solidFill>
              </a:rPr>
              <a:t>derler</a:t>
            </a:r>
            <a:r>
              <a:rPr lang="tr-TR" sz="4800" b="1" dirty="0">
                <a:solidFill>
                  <a:srgbClr val="231F20"/>
                </a:solidFill>
              </a:rPr>
              <a:t>?</a:t>
            </a:r>
          </a:p>
        </p:txBody>
      </p:sp>
    </p:spTree>
    <p:extLst>
      <p:ext uri="{BB962C8B-B14F-4D97-AF65-F5344CB8AC3E}">
        <p14:creationId xmlns:p14="http://schemas.microsoft.com/office/powerpoint/2010/main" val="322624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250" fill="hold"/>
                                        <p:tgtEl>
                                          <p:spTgt spid="27"/>
                                        </p:tgtEl>
                                        <p:attrNameLst>
                                          <p:attrName>ppt_x</p:attrName>
                                        </p:attrNameLst>
                                      </p:cBhvr>
                                      <p:tavLst>
                                        <p:tav tm="0">
                                          <p:val>
                                            <p:strVal val="1+#ppt_w/2"/>
                                          </p:val>
                                        </p:tav>
                                        <p:tav tm="100000">
                                          <p:val>
                                            <p:strVal val="#ppt_x"/>
                                          </p:val>
                                        </p:tav>
                                      </p:tavLst>
                                    </p:anim>
                                    <p:anim calcmode="lin" valueType="num">
                                      <p:cBhvr additive="base">
                                        <p:cTn id="8" dur="250" fill="hold"/>
                                        <p:tgtEl>
                                          <p:spTgt spid="27"/>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8" fill="hold" grpId="0" nodeType="after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additive="base">
                                        <p:cTn id="12" dur="250" fill="hold"/>
                                        <p:tgtEl>
                                          <p:spTgt spid="26"/>
                                        </p:tgtEl>
                                        <p:attrNameLst>
                                          <p:attrName>ppt_x</p:attrName>
                                        </p:attrNameLst>
                                      </p:cBhvr>
                                      <p:tavLst>
                                        <p:tav tm="0">
                                          <p:val>
                                            <p:strVal val="0-#ppt_w/2"/>
                                          </p:val>
                                        </p:tav>
                                        <p:tav tm="100000">
                                          <p:val>
                                            <p:strVal val="#ppt_x"/>
                                          </p:val>
                                        </p:tav>
                                      </p:tavLst>
                                    </p:anim>
                                    <p:anim calcmode="lin" valueType="num">
                                      <p:cBhvr additive="base">
                                        <p:cTn id="13" dur="250" fill="hold"/>
                                        <p:tgtEl>
                                          <p:spTgt spid="26"/>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50"/>
                                        <p:tgtEl>
                                          <p:spTgt spid="2"/>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2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6" grpId="0" animBg="1"/>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89000" t="-20000" r="-35000" b="-35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Metin kutusu 27"/>
          <p:cNvSpPr txBox="1"/>
          <p:nvPr/>
        </p:nvSpPr>
        <p:spPr>
          <a:xfrm>
            <a:off x="356650" y="481651"/>
            <a:ext cx="7923284"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4800" b="1" i="0" u="none" strike="noStrike" kern="1200" cap="none" spc="0" normalizeH="0" baseline="0" noProof="0" dirty="0">
                <a:ln>
                  <a:noFill/>
                </a:ln>
                <a:solidFill>
                  <a:prstClr val="black"/>
                </a:solidFill>
                <a:effectLst/>
                <a:uLnTx/>
                <a:uFillTx/>
                <a:latin typeface="Calibri"/>
                <a:ea typeface="+mn-ea"/>
                <a:cs typeface="+mn-cs"/>
              </a:rPr>
              <a:t>Madde </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Kullanmaya </a:t>
            </a:r>
            <a:r>
              <a:rPr lang="tr-TR" sz="4800" b="1" dirty="0">
                <a:solidFill>
                  <a:prstClr val="black"/>
                </a:solidFill>
                <a:latin typeface="Calibri"/>
              </a:rPr>
              <a:t>N</a:t>
            </a:r>
            <a:r>
              <a:rPr kumimoji="0" lang="tr-TR" sz="4800" b="1" i="0" u="none" strike="noStrike" kern="1200" cap="none" spc="0" normalizeH="0" baseline="0" noProof="0" dirty="0" err="1" smtClean="0">
                <a:ln>
                  <a:noFill/>
                </a:ln>
                <a:solidFill>
                  <a:prstClr val="black"/>
                </a:solidFill>
                <a:effectLst/>
                <a:uLnTx/>
                <a:uFillTx/>
                <a:latin typeface="Calibri"/>
                <a:ea typeface="+mn-ea"/>
                <a:cs typeface="+mn-cs"/>
              </a:rPr>
              <a:t>erede</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 </a:t>
            </a:r>
            <a:r>
              <a:rPr kumimoji="0" lang="tr-TR" sz="4800" b="1" i="0" u="none" strike="noStrike" kern="1200" cap="none" spc="0" normalizeH="0" baseline="0" noProof="0" dirty="0">
                <a:ln>
                  <a:noFill/>
                </a:ln>
                <a:solidFill>
                  <a:prstClr val="black"/>
                </a:solidFill>
                <a:effectLst/>
                <a:uLnTx/>
                <a:uFillTx/>
                <a:latin typeface="Calibri"/>
                <a:ea typeface="+mn-ea"/>
                <a:cs typeface="+mn-cs"/>
              </a:rPr>
              <a:t>ve </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Ne </a:t>
            </a:r>
            <a:r>
              <a:rPr lang="tr-TR" sz="4800" b="1" dirty="0">
                <a:solidFill>
                  <a:prstClr val="black"/>
                </a:solidFill>
                <a:latin typeface="Calibri"/>
              </a:rPr>
              <a:t>Z</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aman </a:t>
            </a:r>
            <a:r>
              <a:rPr lang="tr-TR" sz="4800" b="1" dirty="0">
                <a:solidFill>
                  <a:prstClr val="black"/>
                </a:solidFill>
                <a:latin typeface="Calibri"/>
              </a:rPr>
              <a:t>D</a:t>
            </a:r>
            <a:r>
              <a:rPr kumimoji="0" lang="tr-TR" sz="4800" b="1" i="0" u="none" strike="noStrike" kern="1200" cap="none" spc="0" normalizeH="0" baseline="0" noProof="0" dirty="0" err="1" smtClean="0">
                <a:ln>
                  <a:noFill/>
                </a:ln>
                <a:solidFill>
                  <a:prstClr val="black"/>
                </a:solidFill>
                <a:effectLst/>
                <a:uLnTx/>
                <a:uFillTx/>
                <a:latin typeface="Calibri"/>
                <a:ea typeface="+mn-ea"/>
                <a:cs typeface="+mn-cs"/>
              </a:rPr>
              <a:t>avet</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 </a:t>
            </a:r>
            <a:r>
              <a:rPr lang="tr-TR" sz="4800" b="1" dirty="0">
                <a:solidFill>
                  <a:prstClr val="black"/>
                </a:solidFill>
                <a:latin typeface="Calibri"/>
              </a:rPr>
              <a:t>E</a:t>
            </a:r>
            <a:r>
              <a:rPr kumimoji="0" lang="tr-TR" sz="4800" b="1" i="0" u="none" strike="noStrike" kern="1200" cap="none" spc="0" normalizeH="0" baseline="0" noProof="0" dirty="0" smtClean="0">
                <a:ln>
                  <a:noFill/>
                </a:ln>
                <a:solidFill>
                  <a:prstClr val="black"/>
                </a:solidFill>
                <a:effectLst/>
                <a:uLnTx/>
                <a:uFillTx/>
                <a:latin typeface="Calibri"/>
                <a:ea typeface="+mn-ea"/>
                <a:cs typeface="+mn-cs"/>
              </a:rPr>
              <a:t>derler</a:t>
            </a:r>
            <a:r>
              <a:rPr kumimoji="0" lang="tr-TR" sz="4800" b="1" i="0" u="none" strike="noStrike" kern="1200" cap="none" spc="0" normalizeH="0" baseline="0" noProof="0" dirty="0">
                <a:ln>
                  <a:noFill/>
                </a:ln>
                <a:solidFill>
                  <a:prstClr val="black"/>
                </a:solidFill>
                <a:effectLst/>
                <a:uLnTx/>
                <a:uFillTx/>
                <a:latin typeface="Calibri"/>
                <a:ea typeface="+mn-ea"/>
                <a:cs typeface="+mn-cs"/>
              </a:rPr>
              <a:t>?</a:t>
            </a:r>
          </a:p>
        </p:txBody>
      </p:sp>
      <p:sp>
        <p:nvSpPr>
          <p:cNvPr id="30" name="Metin kutusu 29"/>
          <p:cNvSpPr txBox="1"/>
          <p:nvPr/>
        </p:nvSpPr>
        <p:spPr>
          <a:xfrm>
            <a:off x="346817" y="2097976"/>
            <a:ext cx="7273698" cy="255454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Maddeyi tanıtan, özendiren ve kullanma fikrini oluşturan genellikle yakın bir arkadaştır. Çünkü bu maddelerin zararlı olduğunu ve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srgbClr val="575757"/>
                </a:solidFill>
                <a:effectLst/>
                <a:uLnTx/>
                <a:uFillTx/>
                <a:latin typeface="Calibri"/>
                <a:ea typeface="+mn-ea"/>
                <a:cs typeface="+mn-cs"/>
              </a:rPr>
              <a:t>kullanılmaması gerektiğini herkes bilir.  </a:t>
            </a:r>
          </a:p>
          <a:p>
            <a:pPr lvl="0">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lvl="0">
              <a:defRPr/>
            </a:pPr>
            <a:r>
              <a:rPr lang="tr-TR" sz="2000" dirty="0">
                <a:solidFill>
                  <a:srgbClr val="575757"/>
                </a:solidFill>
                <a:latin typeface="Calibri"/>
              </a:rPr>
              <a:t>Madde kullanımı arkadaşlarınızla olduğunuz her yerde olabilir ama alkol, sigara, nargile kullanılan mekanlar, izbe yerler ve eğlence mekanları riskin daha yoğun olduğu yerlerdir. </a:t>
            </a: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575757"/>
              </a:solidFill>
              <a:effectLst/>
              <a:uLnTx/>
              <a:uFillTx/>
              <a:latin typeface="Calibri"/>
              <a:ea typeface="+mn-ea"/>
              <a:cs typeface="+mn-cs"/>
            </a:endParaRPr>
          </a:p>
        </p:txBody>
      </p:sp>
      <p:sp>
        <p:nvSpPr>
          <p:cNvPr id="19" name="Freeform 5">
            <a:extLst>
              <a:ext uri="{FF2B5EF4-FFF2-40B4-BE49-F238E27FC236}">
                <a16:creationId xmlns:a16="http://schemas.microsoft.com/office/drawing/2014/main" id="{99954A9D-B244-0840-9303-E3BB74D6382E}"/>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0" name="Dikdörtgen 24">
            <a:extLst>
              <a:ext uri="{FF2B5EF4-FFF2-40B4-BE49-F238E27FC236}">
                <a16:creationId xmlns:a16="http://schemas.microsoft.com/office/drawing/2014/main" id="{3220A716-F513-5340-B361-2E0F25301F2B}"/>
              </a:ext>
            </a:extLst>
          </p:cNvPr>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1" name="Rectangle 13">
            <a:extLst>
              <a:ext uri="{FF2B5EF4-FFF2-40B4-BE49-F238E27FC236}">
                <a16:creationId xmlns:a16="http://schemas.microsoft.com/office/drawing/2014/main" id="{C701E5DB-05EB-8048-BF22-DC36F2B08557}"/>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2" name="Metin kutusu 21">
            <a:extLst>
              <a:ext uri="{FF2B5EF4-FFF2-40B4-BE49-F238E27FC236}">
                <a16:creationId xmlns:a16="http://schemas.microsoft.com/office/drawing/2014/main" id="{B251BFEA-2BC4-1C4A-B84A-729E824EA657}"/>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13</a:t>
            </a:fld>
            <a:endParaRPr lang="tr-TR" sz="2400" b="1" dirty="0">
              <a:solidFill>
                <a:srgbClr val="DADADA"/>
              </a:solidFill>
            </a:endParaRPr>
          </a:p>
        </p:txBody>
      </p:sp>
    </p:spTree>
    <p:extLst>
      <p:ext uri="{BB962C8B-B14F-4D97-AF65-F5344CB8AC3E}">
        <p14:creationId xmlns:p14="http://schemas.microsoft.com/office/powerpoint/2010/main" val="156255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250"/>
                                        <p:tgtEl>
                                          <p:spTgt spid="28"/>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250"/>
                                        <p:tgtEl>
                                          <p:spTgt spid="30"/>
                                        </p:tgtEl>
                                      </p:cBhvr>
                                    </p:animEffect>
                                  </p:childTnLst>
                                </p:cTn>
                              </p:par>
                            </p:childTnLst>
                          </p:cTn>
                        </p:par>
                        <p:par>
                          <p:cTn id="12" fill="hold">
                            <p:stCondLst>
                              <p:cond delay="500"/>
                            </p:stCondLst>
                            <p:childTnLst>
                              <p:par>
                                <p:cTn id="13" presetID="2" presetClass="entr" presetSubtype="2"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additive="base">
                                        <p:cTn id="15" dur="250" fill="hold"/>
                                        <p:tgtEl>
                                          <p:spTgt spid="14"/>
                                        </p:tgtEl>
                                        <p:attrNameLst>
                                          <p:attrName>ppt_x</p:attrName>
                                        </p:attrNameLst>
                                      </p:cBhvr>
                                      <p:tavLst>
                                        <p:tav tm="0">
                                          <p:val>
                                            <p:strVal val="1+#ppt_w/2"/>
                                          </p:val>
                                        </p:tav>
                                        <p:tav tm="100000">
                                          <p:val>
                                            <p:strVal val="#ppt_x"/>
                                          </p:val>
                                        </p:tav>
                                      </p:tavLst>
                                    </p:anim>
                                    <p:anim calcmode="lin" valueType="num">
                                      <p:cBhvr additive="base">
                                        <p:cTn id="16" dur="250" fill="hold"/>
                                        <p:tgtEl>
                                          <p:spTgt spid="14"/>
                                        </p:tgtEl>
                                        <p:attrNameLst>
                                          <p:attrName>ppt_y</p:attrName>
                                        </p:attrNameLst>
                                      </p:cBhvr>
                                      <p:tavLst>
                                        <p:tav tm="0">
                                          <p:val>
                                            <p:strVal val="#ppt_y"/>
                                          </p:val>
                                        </p:tav>
                                        <p:tav tm="100000">
                                          <p:val>
                                            <p:strVal val="#ppt_y"/>
                                          </p:val>
                                        </p:tav>
                                      </p:tavLst>
                                    </p:anim>
                                  </p:childTnLst>
                                </p:cTn>
                              </p:par>
                            </p:childTnLst>
                          </p:cTn>
                        </p:par>
                        <p:par>
                          <p:cTn id="17" fill="hold">
                            <p:stCondLst>
                              <p:cond delay="750"/>
                            </p:stCondLst>
                            <p:childTnLst>
                              <p:par>
                                <p:cTn id="18" presetID="2" presetClass="entr" presetSubtype="8" fill="hold" grpId="0" nodeType="afterEffect">
                                  <p:stCondLst>
                                    <p:cond delay="0"/>
                                  </p:stCondLst>
                                  <p:childTnLst>
                                    <p:set>
                                      <p:cBhvr>
                                        <p:cTn id="19" dur="1" fill="hold">
                                          <p:stCondLst>
                                            <p:cond delay="0"/>
                                          </p:stCondLst>
                                        </p:cTn>
                                        <p:tgtEl>
                                          <p:spTgt spid="19"/>
                                        </p:tgtEl>
                                        <p:attrNameLst>
                                          <p:attrName>style.visibility</p:attrName>
                                        </p:attrNameLst>
                                      </p:cBhvr>
                                      <p:to>
                                        <p:strVal val="visible"/>
                                      </p:to>
                                    </p:set>
                                    <p:anim calcmode="lin" valueType="num">
                                      <p:cBhvr additive="base">
                                        <p:cTn id="20" dur="250" fill="hold"/>
                                        <p:tgtEl>
                                          <p:spTgt spid="19"/>
                                        </p:tgtEl>
                                        <p:attrNameLst>
                                          <p:attrName>ppt_x</p:attrName>
                                        </p:attrNameLst>
                                      </p:cBhvr>
                                      <p:tavLst>
                                        <p:tav tm="0">
                                          <p:val>
                                            <p:strVal val="0-#ppt_w/2"/>
                                          </p:val>
                                        </p:tav>
                                        <p:tav tm="100000">
                                          <p:val>
                                            <p:strVal val="#ppt_x"/>
                                          </p:val>
                                        </p:tav>
                                      </p:tavLst>
                                    </p:anim>
                                    <p:anim calcmode="lin" valueType="num">
                                      <p:cBhvr additive="base">
                                        <p:cTn id="21" dur="250" fill="hold"/>
                                        <p:tgtEl>
                                          <p:spTgt spid="19"/>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25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8" grpId="0"/>
      <p:bldP spid="30" grpId="0"/>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714244"/>
            <a:ext cx="7464948" cy="707886"/>
            <a:chOff x="554927" y="1881525"/>
            <a:chExt cx="7464948" cy="707886"/>
          </a:xfrm>
        </p:grpSpPr>
        <p:sp>
          <p:nvSpPr>
            <p:cNvPr id="30" name="Metin kutusu 29"/>
            <p:cNvSpPr txBox="1"/>
            <p:nvPr/>
          </p:nvSpPr>
          <p:spPr>
            <a:xfrm>
              <a:off x="746177" y="1881525"/>
              <a:ext cx="7273698" cy="707886"/>
            </a:xfrm>
            <a:prstGeom prst="rect">
              <a:avLst/>
            </a:prstGeom>
            <a:noFill/>
          </p:spPr>
          <p:txBody>
            <a:bodyPr wrap="square" rtlCol="0">
              <a:spAutoFit/>
            </a:bodyPr>
            <a:lstStyle/>
            <a:p>
              <a:r>
                <a:rPr lang="tr-TR" sz="2000" dirty="0">
                  <a:solidFill>
                    <a:srgbClr val="575757"/>
                  </a:solidFill>
                </a:rPr>
                <a:t>Sorunlarımı çözemedim, madde kullanarak unuturum</a:t>
              </a:r>
            </a:p>
            <a:p>
              <a:r>
                <a:rPr lang="tr-TR" sz="2000" dirty="0">
                  <a:solidFill>
                    <a:srgbClr val="575757"/>
                  </a:solidFill>
                </a:rPr>
                <a:t>yahut çözerim diye düşündüm.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3459213"/>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İddialı biri diye tanınıyordum, imajımı korumak istedim.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932842"/>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Grupça karar aldık, dışında kalamazdım.</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id="{B705A7DD-2BB8-1C40-A13C-A11F13F1E314}"/>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CA6E94EA-748E-0448-9714-0979068D18E8}"/>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14</a:t>
            </a:fld>
            <a:endParaRPr lang="tr-TR" sz="2400" b="1" dirty="0">
              <a:solidFill>
                <a:srgbClr val="DADADA"/>
              </a:solidFill>
            </a:endParaRPr>
          </a:p>
        </p:txBody>
      </p:sp>
      <p:sp>
        <p:nvSpPr>
          <p:cNvPr id="24" name="Metin kutusu 23">
            <a:extLst>
              <a:ext uri="{FF2B5EF4-FFF2-40B4-BE49-F238E27FC236}">
                <a16:creationId xmlns:a16="http://schemas.microsoft.com/office/drawing/2014/main" id="{4B6B7BC2-CEDA-5B47-B30A-0F010E432BBC}"/>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Tree>
    <p:extLst>
      <p:ext uri="{BB962C8B-B14F-4D97-AF65-F5344CB8AC3E}">
        <p14:creationId xmlns:p14="http://schemas.microsoft.com/office/powerpoint/2010/main" val="1177232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2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2309853"/>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Merak ettim, denedim.</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7" name="Grup 26"/>
          <p:cNvGrpSpPr/>
          <p:nvPr/>
        </p:nvGrpSpPr>
        <p:grpSpPr>
          <a:xfrm>
            <a:off x="554927" y="2765684"/>
            <a:ext cx="7464948" cy="400110"/>
            <a:chOff x="554927" y="1881525"/>
            <a:chExt cx="7464948" cy="400110"/>
          </a:xfrm>
        </p:grpSpPr>
        <p:sp>
          <p:nvSpPr>
            <p:cNvPr id="32" name="Metin kutusu 31"/>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Sınırlarımı aşmak istiyordum.</a:t>
              </a:r>
            </a:p>
          </p:txBody>
        </p:sp>
        <p:pic>
          <p:nvPicPr>
            <p:cNvPr id="33" name="Resim 32"/>
            <p:cNvPicPr>
              <a:picLocks noChangeAspect="1"/>
            </p:cNvPicPr>
            <p:nvPr/>
          </p:nvPicPr>
          <p:blipFill>
            <a:blip r:embed="rId4"/>
            <a:stretch>
              <a:fillRect/>
            </a:stretch>
          </p:blipFill>
          <p:spPr>
            <a:xfrm>
              <a:off x="554927" y="1991580"/>
              <a:ext cx="191250" cy="180000"/>
            </a:xfrm>
            <a:prstGeom prst="rect">
              <a:avLst/>
            </a:prstGeom>
          </p:spPr>
        </p:pic>
      </p:grpSp>
      <p:grpSp>
        <p:nvGrpSpPr>
          <p:cNvPr id="34" name="Grup 33"/>
          <p:cNvGrpSpPr/>
          <p:nvPr/>
        </p:nvGrpSpPr>
        <p:grpSpPr>
          <a:xfrm>
            <a:off x="554927" y="3243447"/>
            <a:ext cx="7464948" cy="400110"/>
            <a:chOff x="554927" y="1881525"/>
            <a:chExt cx="7464948" cy="400110"/>
          </a:xfrm>
        </p:grpSpPr>
        <p:sp>
          <p:nvSpPr>
            <p:cNvPr id="35" name="Metin kutusu 34"/>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İçimden bir şey beni dürttü. </a:t>
              </a:r>
            </a:p>
          </p:txBody>
        </p:sp>
        <p:pic>
          <p:nvPicPr>
            <p:cNvPr id="36" name="Resim 35"/>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3747926"/>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Arkadaşlarıma </a:t>
              </a:r>
              <a:r>
                <a:rPr lang="tr-TR" sz="2000" dirty="0">
                  <a:solidFill>
                    <a:srgbClr val="FF0000"/>
                  </a:solidFill>
                </a:rPr>
                <a:t>göre  farklı görünmek </a:t>
              </a:r>
              <a:r>
                <a:rPr lang="tr-TR" sz="2000" dirty="0">
                  <a:solidFill>
                    <a:srgbClr val="575757"/>
                  </a:solidFill>
                </a:rPr>
                <a:t>istedim.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4252405"/>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Arkadaşlara uydum.</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698783"/>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tr-TR" sz="2000" dirty="0">
                  <a:solidFill>
                    <a:srgbClr val="FF0000"/>
                  </a:solidFill>
                </a:rPr>
                <a:t>Ailemi cezalandırmak ya da kızdırmak istedim.</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44" name="Rectangle 13">
            <a:extLst>
              <a:ext uri="{FF2B5EF4-FFF2-40B4-BE49-F238E27FC236}">
                <a16:creationId xmlns:a16="http://schemas.microsoft.com/office/drawing/2014/main" id="{AEF82A17-7176-C24E-92B3-EA05FAD7697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5" name="Metin kutusu 44">
            <a:extLst>
              <a:ext uri="{FF2B5EF4-FFF2-40B4-BE49-F238E27FC236}">
                <a16:creationId xmlns:a16="http://schemas.microsoft.com/office/drawing/2014/main" id="{B3107494-FD9A-C841-89C2-ECCABA2036DA}"/>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15</a:t>
            </a:fld>
            <a:endParaRPr lang="tr-TR" sz="2400" b="1" dirty="0">
              <a:solidFill>
                <a:srgbClr val="DADADA"/>
              </a:solidFill>
            </a:endParaRPr>
          </a:p>
        </p:txBody>
      </p:sp>
      <p:sp>
        <p:nvSpPr>
          <p:cNvPr id="46" name="Metin kutusu 45">
            <a:extLst>
              <a:ext uri="{FF2B5EF4-FFF2-40B4-BE49-F238E27FC236}">
                <a16:creationId xmlns:a16="http://schemas.microsoft.com/office/drawing/2014/main" id="{D13A9B38-8420-604B-BBD3-10353B2152FB}"/>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Tree>
    <p:extLst>
      <p:ext uri="{BB962C8B-B14F-4D97-AF65-F5344CB8AC3E}">
        <p14:creationId xmlns:p14="http://schemas.microsoft.com/office/powerpoint/2010/main" val="26903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additive="base">
                                        <p:cTn id="12" dur="250" fill="hold"/>
                                        <p:tgtEl>
                                          <p:spTgt spid="42"/>
                                        </p:tgtEl>
                                        <p:attrNameLst>
                                          <p:attrName>ppt_x</p:attrName>
                                        </p:attrNameLst>
                                      </p:cBhvr>
                                      <p:tavLst>
                                        <p:tav tm="0">
                                          <p:val>
                                            <p:strVal val="1+#ppt_w/2"/>
                                          </p:val>
                                        </p:tav>
                                        <p:tav tm="100000">
                                          <p:val>
                                            <p:strVal val="#ppt_x"/>
                                          </p:val>
                                        </p:tav>
                                      </p:tavLst>
                                    </p:anim>
                                    <p:anim calcmode="lin" valueType="num">
                                      <p:cBhvr additive="base">
                                        <p:cTn id="13" dur="250" fill="hold"/>
                                        <p:tgtEl>
                                          <p:spTgt spid="42"/>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43"/>
                                        </p:tgtEl>
                                        <p:attrNameLst>
                                          <p:attrName>style.visibility</p:attrName>
                                        </p:attrNameLst>
                                      </p:cBhvr>
                                      <p:to>
                                        <p:strVal val="visible"/>
                                      </p:to>
                                    </p:set>
                                    <p:anim calcmode="lin" valueType="num">
                                      <p:cBhvr additive="base">
                                        <p:cTn id="16" dur="250" fill="hold"/>
                                        <p:tgtEl>
                                          <p:spTgt spid="43"/>
                                        </p:tgtEl>
                                        <p:attrNameLst>
                                          <p:attrName>ppt_x</p:attrName>
                                        </p:attrNameLst>
                                      </p:cBhvr>
                                      <p:tavLst>
                                        <p:tav tm="0">
                                          <p:val>
                                            <p:strVal val="1+#ppt_w/2"/>
                                          </p:val>
                                        </p:tav>
                                        <p:tav tm="100000">
                                          <p:val>
                                            <p:strVal val="#ppt_x"/>
                                          </p:val>
                                        </p:tav>
                                      </p:tavLst>
                                    </p:anim>
                                    <p:anim calcmode="lin" valueType="num">
                                      <p:cBhvr additive="base">
                                        <p:cTn id="17" dur="250" fill="hold"/>
                                        <p:tgtEl>
                                          <p:spTgt spid="43"/>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250"/>
                                        <p:tgtEl>
                                          <p:spTgt spid="29"/>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fade">
                                      <p:cBhvr>
                                        <p:cTn id="25" dur="250"/>
                                        <p:tgtEl>
                                          <p:spTgt spid="2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250"/>
                                        <p:tgtEl>
                                          <p:spTgt spid="34"/>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50"/>
                                        <p:tgtEl>
                                          <p:spTgt spid="22"/>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250"/>
                                        <p:tgtEl>
                                          <p:spTgt spid="25"/>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fade">
                                      <p:cBhvr>
                                        <p:cTn id="41" dur="250"/>
                                        <p:tgtEl>
                                          <p:spTgt spid="39"/>
                                        </p:tgtEl>
                                      </p:cBhvr>
                                    </p:animEffect>
                                  </p:childTnLst>
                                </p:cTn>
                              </p:par>
                            </p:childTnLst>
                          </p:cTn>
                        </p:par>
                        <p:par>
                          <p:cTn id="42" fill="hold">
                            <p:stCondLst>
                              <p:cond delay="2250"/>
                            </p:stCondLst>
                            <p:childTnLst>
                              <p:par>
                                <p:cTn id="43" presetID="10" presetClass="entr" presetSubtype="0" fill="hold" grpId="0" nodeType="afterEffect">
                                  <p:stCondLst>
                                    <p:cond delay="0"/>
                                  </p:stCondLst>
                                  <p:childTnLst>
                                    <p:set>
                                      <p:cBhvr>
                                        <p:cTn id="44" dur="1" fill="hold">
                                          <p:stCondLst>
                                            <p:cond delay="0"/>
                                          </p:stCondLst>
                                        </p:cTn>
                                        <p:tgtEl>
                                          <p:spTgt spid="46"/>
                                        </p:tgtEl>
                                        <p:attrNameLst>
                                          <p:attrName>style.visibility</p:attrName>
                                        </p:attrNameLst>
                                      </p:cBhvr>
                                      <p:to>
                                        <p:strVal val="visible"/>
                                      </p:to>
                                    </p:set>
                                    <p:animEffect transition="in" filter="fade">
                                      <p:cBhvr>
                                        <p:cTn id="45" dur="25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43" grpId="0" animBg="1"/>
      <p:bldP spid="4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29" name="Grup 28"/>
          <p:cNvGrpSpPr/>
          <p:nvPr/>
        </p:nvGrpSpPr>
        <p:grpSpPr>
          <a:xfrm>
            <a:off x="554927" y="3059476"/>
            <a:ext cx="7464948" cy="1631216"/>
            <a:chOff x="554927" y="1881525"/>
            <a:chExt cx="7464948" cy="1631216"/>
          </a:xfrm>
        </p:grpSpPr>
        <p:sp>
          <p:nvSpPr>
            <p:cNvPr id="30" name="Metin kutusu 29"/>
            <p:cNvSpPr txBox="1"/>
            <p:nvPr/>
          </p:nvSpPr>
          <p:spPr>
            <a:xfrm>
              <a:off x="746177" y="1881525"/>
              <a:ext cx="7273698" cy="1631216"/>
            </a:xfrm>
            <a:prstGeom prst="rect">
              <a:avLst/>
            </a:prstGeom>
            <a:noFill/>
          </p:spPr>
          <p:txBody>
            <a:bodyPr wrap="square" rtlCol="0">
              <a:spAutoFit/>
            </a:bodyPr>
            <a:lstStyle/>
            <a:p>
              <a:r>
                <a:rPr lang="tr-TR" sz="2000" dirty="0">
                  <a:solidFill>
                    <a:srgbClr val="575757"/>
                  </a:solidFill>
                </a:rPr>
                <a:t>Madde kullananların bir kısmının itiraflarını</a:t>
              </a:r>
            </a:p>
            <a:p>
              <a:r>
                <a:rPr lang="tr-TR" sz="2000" dirty="0">
                  <a:solidFill>
                    <a:srgbClr val="575757"/>
                  </a:solidFill>
                </a:rPr>
                <a:t>okudunuz. Sizce bunlar geçerli, doğru</a:t>
              </a:r>
            </a:p>
            <a:p>
              <a:r>
                <a:rPr lang="tr-TR" sz="2000" dirty="0">
                  <a:solidFill>
                    <a:srgbClr val="575757"/>
                  </a:solidFill>
                </a:rPr>
                <a:t>veya anlamlı olabilir mi? Sığınılan</a:t>
              </a:r>
            </a:p>
            <a:p>
              <a:r>
                <a:rPr lang="tr-TR" sz="2000" dirty="0">
                  <a:solidFill>
                    <a:srgbClr val="575757"/>
                  </a:solidFill>
                </a:rPr>
                <a:t>gerekçeleri tek tek ele alıp</a:t>
              </a:r>
            </a:p>
            <a:p>
              <a:r>
                <a:rPr lang="tr-TR" sz="2000" dirty="0">
                  <a:solidFill>
                    <a:srgbClr val="575757"/>
                  </a:solidFill>
                </a:rPr>
                <a:t>tartışınız.</a:t>
              </a:r>
            </a:p>
          </p:txBody>
        </p:sp>
        <p:pic>
          <p:nvPicPr>
            <p:cNvPr id="31" name="Resim 30"/>
            <p:cNvPicPr>
              <a:picLocks noChangeAspect="1"/>
            </p:cNvPicPr>
            <p:nvPr/>
          </p:nvPicPr>
          <p:blipFill>
            <a:blip r:embed="rId3"/>
            <a:stretch>
              <a:fillRect/>
            </a:stretch>
          </p:blipFill>
          <p:spPr>
            <a:xfrm>
              <a:off x="554927" y="1991580"/>
              <a:ext cx="191250" cy="180000"/>
            </a:xfrm>
            <a:prstGeom prst="rect">
              <a:avLst/>
            </a:prstGeom>
          </p:spPr>
        </p:pic>
      </p:grpSp>
      <p:pic>
        <p:nvPicPr>
          <p:cNvPr id="2" name="Resim 1"/>
          <p:cNvPicPr>
            <a:picLocks noChangeAspect="1"/>
          </p:cNvPicPr>
          <p:nvPr/>
        </p:nvPicPr>
        <p:blipFill>
          <a:blip r:embed="rId4"/>
          <a:stretch>
            <a:fillRect/>
          </a:stretch>
        </p:blipFill>
        <p:spPr>
          <a:xfrm>
            <a:off x="4579931" y="1417717"/>
            <a:ext cx="7944551" cy="5068624"/>
          </a:xfrm>
          <a:prstGeom prst="rect">
            <a:avLst/>
          </a:prstGeom>
        </p:spPr>
      </p:pic>
      <p:sp>
        <p:nvSpPr>
          <p:cNvPr id="16" name="Metin kutusu 15">
            <a:extLst>
              <a:ext uri="{FF2B5EF4-FFF2-40B4-BE49-F238E27FC236}">
                <a16:creationId xmlns:a16="http://schemas.microsoft.com/office/drawing/2014/main" id="{946E87E8-C5D5-FC4F-A511-17798A4C2962}"/>
              </a:ext>
            </a:extLst>
          </p:cNvPr>
          <p:cNvSpPr txBox="1"/>
          <p:nvPr/>
        </p:nvSpPr>
        <p:spPr>
          <a:xfrm>
            <a:off x="356650" y="481179"/>
            <a:ext cx="7923284" cy="1569660"/>
          </a:xfrm>
          <a:prstGeom prst="rect">
            <a:avLst/>
          </a:prstGeom>
          <a:noFill/>
        </p:spPr>
        <p:txBody>
          <a:bodyPr wrap="square" rtlCol="0">
            <a:spAutoFit/>
          </a:bodyPr>
          <a:lstStyle/>
          <a:p>
            <a:r>
              <a:rPr lang="tr-TR" sz="4800" b="1" dirty="0"/>
              <a:t>Kullananlar </a:t>
            </a:r>
            <a:r>
              <a:rPr lang="tr-TR" sz="4800" b="1" dirty="0" smtClean="0"/>
              <a:t>Hangi </a:t>
            </a:r>
            <a:r>
              <a:rPr lang="tr-TR" sz="4800" b="1" dirty="0"/>
              <a:t>G</a:t>
            </a:r>
            <a:r>
              <a:rPr lang="tr-TR" sz="4800" b="1" dirty="0" smtClean="0"/>
              <a:t>erekçelere</a:t>
            </a:r>
            <a:endParaRPr lang="tr-TR" sz="4800" b="1" dirty="0"/>
          </a:p>
          <a:p>
            <a:r>
              <a:rPr lang="tr-TR" sz="4800" b="1" dirty="0"/>
              <a:t>S</a:t>
            </a:r>
            <a:r>
              <a:rPr lang="tr-TR" sz="4800" b="1" dirty="0" smtClean="0"/>
              <a:t>ığınıyorlar</a:t>
            </a:r>
            <a:r>
              <a:rPr lang="tr-TR" sz="4800" b="1" dirty="0"/>
              <a:t>?</a:t>
            </a:r>
          </a:p>
        </p:txBody>
      </p:sp>
    </p:spTree>
    <p:extLst>
      <p:ext uri="{BB962C8B-B14F-4D97-AF65-F5344CB8AC3E}">
        <p14:creationId xmlns:p14="http://schemas.microsoft.com/office/powerpoint/2010/main" val="1389318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250"/>
                                        <p:tgtEl>
                                          <p:spTgt spid="2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250"/>
                                        <p:tgtEl>
                                          <p:spTgt spid="2"/>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83000" t="-7000" r="-7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77439"/>
            <a:ext cx="7923284" cy="830997"/>
          </a:xfrm>
          <a:prstGeom prst="rect">
            <a:avLst/>
          </a:prstGeom>
          <a:noFill/>
        </p:spPr>
        <p:txBody>
          <a:bodyPr wrap="square" rtlCol="0">
            <a:spAutoFit/>
          </a:bodyPr>
          <a:lstStyle/>
          <a:p>
            <a:r>
              <a:rPr lang="tr-TR" sz="4800" b="1" dirty="0"/>
              <a:t>Nasıl </a:t>
            </a:r>
            <a:r>
              <a:rPr lang="tr-TR" sz="4800" b="1" dirty="0" smtClean="0"/>
              <a:t>Kandırıyorlar</a:t>
            </a:r>
            <a:r>
              <a:rPr lang="tr-TR" sz="4800" b="1" dirty="0"/>
              <a:t>?</a:t>
            </a:r>
          </a:p>
        </p:txBody>
      </p:sp>
      <p:grpSp>
        <p:nvGrpSpPr>
          <p:cNvPr id="29" name="Grup 28"/>
          <p:cNvGrpSpPr/>
          <p:nvPr/>
        </p:nvGrpSpPr>
        <p:grpSpPr>
          <a:xfrm>
            <a:off x="554927" y="1449990"/>
            <a:ext cx="7464948" cy="400110"/>
            <a:chOff x="554927" y="1881525"/>
            <a:chExt cx="7464948" cy="400110"/>
          </a:xfrm>
        </p:grpSpPr>
        <p:sp>
          <p:nvSpPr>
            <p:cNvPr id="30" name="Metin kutusu 2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İnsanın sosyal çevresinin genişlemesine yardımcı olur.</a:t>
              </a:r>
            </a:p>
          </p:txBody>
        </p:sp>
        <p:pic>
          <p:nvPicPr>
            <p:cNvPr id="31" name="Resim 30"/>
            <p:cNvPicPr>
              <a:picLocks noChangeAspect="1"/>
            </p:cNvPicPr>
            <p:nvPr/>
          </p:nvPicPr>
          <p:blipFill>
            <a:blip r:embed="rId4"/>
            <a:stretch>
              <a:fillRect/>
            </a:stretch>
          </p:blipFill>
          <p:spPr>
            <a:xfrm>
              <a:off x="554927" y="1991580"/>
              <a:ext cx="191250" cy="180000"/>
            </a:xfrm>
            <a:prstGeom prst="rect">
              <a:avLst/>
            </a:prstGeom>
          </p:spPr>
        </p:pic>
      </p:gr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6" name="Grup 15"/>
          <p:cNvGrpSpPr/>
          <p:nvPr/>
        </p:nvGrpSpPr>
        <p:grpSpPr>
          <a:xfrm>
            <a:off x="554927" y="1848988"/>
            <a:ext cx="7464948" cy="400110"/>
            <a:chOff x="554927" y="1881525"/>
            <a:chExt cx="7464948" cy="400110"/>
          </a:xfrm>
        </p:grpSpPr>
        <p:sp>
          <p:nvSpPr>
            <p:cNvPr id="17" name="Metin kutusu 1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Madde kullanımı arkadaşlık ilişkilerimi arttırıyor.</a:t>
              </a:r>
            </a:p>
          </p:txBody>
        </p:sp>
        <p:pic>
          <p:nvPicPr>
            <p:cNvPr id="18" name="Resim 17"/>
            <p:cNvPicPr>
              <a:picLocks noChangeAspect="1"/>
            </p:cNvPicPr>
            <p:nvPr/>
          </p:nvPicPr>
          <p:blipFill>
            <a:blip r:embed="rId4"/>
            <a:stretch>
              <a:fillRect/>
            </a:stretch>
          </p:blipFill>
          <p:spPr>
            <a:xfrm>
              <a:off x="554927" y="1991580"/>
              <a:ext cx="191250" cy="180000"/>
            </a:xfrm>
            <a:prstGeom prst="rect">
              <a:avLst/>
            </a:prstGeom>
          </p:spPr>
        </p:pic>
      </p:grpSp>
      <p:grpSp>
        <p:nvGrpSpPr>
          <p:cNvPr id="19" name="Grup 18"/>
          <p:cNvGrpSpPr/>
          <p:nvPr/>
        </p:nvGrpSpPr>
        <p:grpSpPr>
          <a:xfrm>
            <a:off x="554927" y="2245529"/>
            <a:ext cx="7464948" cy="400110"/>
            <a:chOff x="554927" y="1881525"/>
            <a:chExt cx="7464948" cy="400110"/>
          </a:xfrm>
        </p:grpSpPr>
        <p:sp>
          <p:nvSpPr>
            <p:cNvPr id="20" name="Metin kutusu 19"/>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Benim iradem güçlüdür, ben bağımlı olmam.</a:t>
              </a:r>
            </a:p>
          </p:txBody>
        </p:sp>
        <p:pic>
          <p:nvPicPr>
            <p:cNvPr id="21" name="Resim 20"/>
            <p:cNvPicPr>
              <a:picLocks noChangeAspect="1"/>
            </p:cNvPicPr>
            <p:nvPr/>
          </p:nvPicPr>
          <p:blipFill>
            <a:blip r:embed="rId4"/>
            <a:stretch>
              <a:fillRect/>
            </a:stretch>
          </p:blipFill>
          <p:spPr>
            <a:xfrm>
              <a:off x="554927" y="1991580"/>
              <a:ext cx="191250" cy="180000"/>
            </a:xfrm>
            <a:prstGeom prst="rect">
              <a:avLst/>
            </a:prstGeom>
          </p:spPr>
        </p:pic>
      </p:grpSp>
      <p:grpSp>
        <p:nvGrpSpPr>
          <p:cNvPr id="22" name="Grup 21"/>
          <p:cNvGrpSpPr/>
          <p:nvPr/>
        </p:nvGrpSpPr>
        <p:grpSpPr>
          <a:xfrm>
            <a:off x="554927" y="2624788"/>
            <a:ext cx="7464948" cy="400110"/>
            <a:chOff x="554927" y="1881525"/>
            <a:chExt cx="7464948" cy="400110"/>
          </a:xfrm>
        </p:grpSpPr>
        <p:sp>
          <p:nvSpPr>
            <p:cNvPr id="23" name="Metin kutusu 22"/>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Ben kendimi kontrol edebilirim.</a:t>
              </a:r>
            </a:p>
          </p:txBody>
        </p:sp>
        <p:pic>
          <p:nvPicPr>
            <p:cNvPr id="24" name="Resim 23"/>
            <p:cNvPicPr>
              <a:picLocks noChangeAspect="1"/>
            </p:cNvPicPr>
            <p:nvPr/>
          </p:nvPicPr>
          <p:blipFill>
            <a:blip r:embed="rId4"/>
            <a:stretch>
              <a:fillRect/>
            </a:stretch>
          </p:blipFill>
          <p:spPr>
            <a:xfrm>
              <a:off x="554927" y="1991580"/>
              <a:ext cx="191250" cy="180000"/>
            </a:xfrm>
            <a:prstGeom prst="rect">
              <a:avLst/>
            </a:prstGeom>
          </p:spPr>
        </p:pic>
      </p:grpSp>
      <p:grpSp>
        <p:nvGrpSpPr>
          <p:cNvPr id="25" name="Grup 24"/>
          <p:cNvGrpSpPr/>
          <p:nvPr/>
        </p:nvGrpSpPr>
        <p:grpSpPr>
          <a:xfrm>
            <a:off x="554927" y="2992496"/>
            <a:ext cx="7464948" cy="400110"/>
            <a:chOff x="554927" y="1881525"/>
            <a:chExt cx="7464948" cy="400110"/>
          </a:xfrm>
        </p:grpSpPr>
        <p:sp>
          <p:nvSpPr>
            <p:cNvPr id="27" name="Metin kutusu 2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Ottur, zararı yoktur. Bağımlılık da yapmaz.</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360204"/>
            <a:ext cx="7464948" cy="400110"/>
            <a:chOff x="554927" y="1881525"/>
            <a:chExt cx="7464948" cy="400110"/>
          </a:xfrm>
        </p:grpSpPr>
        <p:sp>
          <p:nvSpPr>
            <p:cNvPr id="34" name="Metin kutusu 33"/>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Bir kere kullanmaktan bir şey çıkmaz.</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707853"/>
            <a:ext cx="7464948" cy="400110"/>
            <a:chOff x="554927" y="1881525"/>
            <a:chExt cx="7464948" cy="400110"/>
          </a:xfrm>
        </p:grpSpPr>
        <p:sp>
          <p:nvSpPr>
            <p:cNvPr id="37" name="Metin kutusu 36"/>
            <p:cNvSpPr txBox="1"/>
            <p:nvPr/>
          </p:nvSpPr>
          <p:spPr>
            <a:xfrm>
              <a:off x="746177" y="1881525"/>
              <a:ext cx="7273698" cy="400110"/>
            </a:xfrm>
            <a:prstGeom prst="rect">
              <a:avLst/>
            </a:prstGeom>
            <a:noFill/>
          </p:spPr>
          <p:txBody>
            <a:bodyPr wrap="square" rtlCol="0">
              <a:spAutoFit/>
            </a:bodyPr>
            <a:lstStyle/>
            <a:p>
              <a:r>
                <a:rPr lang="tr-TR" sz="2000" dirty="0">
                  <a:solidFill>
                    <a:srgbClr val="575757"/>
                  </a:solidFill>
                </a:rPr>
                <a:t>Sadece zayıf insanlar bağımlı olur.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070271"/>
            <a:ext cx="7464948" cy="400110"/>
            <a:chOff x="554927" y="1881525"/>
            <a:chExt cx="7464948" cy="400110"/>
          </a:xfrm>
        </p:grpSpPr>
        <p:sp>
          <p:nvSpPr>
            <p:cNvPr id="40" name="Metin kutusu 39"/>
            <p:cNvSpPr txBox="1"/>
            <p:nvPr/>
          </p:nvSpPr>
          <p:spPr>
            <a:xfrm>
              <a:off x="746177" y="1881525"/>
              <a:ext cx="7273698" cy="400110"/>
            </a:xfrm>
            <a:prstGeom prst="rect">
              <a:avLst/>
            </a:prstGeom>
            <a:noFill/>
          </p:spPr>
          <p:txBody>
            <a:bodyPr wrap="square" rtlCol="0">
              <a:spAutoFit/>
            </a:bodyPr>
            <a:lstStyle/>
            <a:p>
              <a:r>
                <a:rPr lang="nn-NO" sz="2000" dirty="0">
                  <a:solidFill>
                    <a:srgbClr val="575757"/>
                  </a:solidFill>
                </a:rPr>
                <a:t>Herkes kullanıyor, bir şey olmuyor.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grpSp>
        <p:nvGrpSpPr>
          <p:cNvPr id="44" name="Grup 43"/>
          <p:cNvGrpSpPr/>
          <p:nvPr/>
        </p:nvGrpSpPr>
        <p:grpSpPr>
          <a:xfrm>
            <a:off x="554927" y="4473640"/>
            <a:ext cx="7464948" cy="400110"/>
            <a:chOff x="554927" y="1881525"/>
            <a:chExt cx="7464948" cy="400110"/>
          </a:xfrm>
        </p:grpSpPr>
        <p:sp>
          <p:nvSpPr>
            <p:cNvPr id="45" name="Metin kutusu 44"/>
            <p:cNvSpPr txBox="1"/>
            <p:nvPr/>
          </p:nvSpPr>
          <p:spPr>
            <a:xfrm>
              <a:off x="746177" y="1881525"/>
              <a:ext cx="7273698" cy="400110"/>
            </a:xfrm>
            <a:prstGeom prst="rect">
              <a:avLst/>
            </a:prstGeom>
            <a:noFill/>
          </p:spPr>
          <p:txBody>
            <a:bodyPr wrap="square" rtlCol="0">
              <a:spAutoFit/>
            </a:bodyPr>
            <a:lstStyle/>
            <a:p>
              <a:r>
                <a:rPr lang="sv-SE" sz="2000" dirty="0">
                  <a:solidFill>
                    <a:srgbClr val="575757"/>
                  </a:solidFill>
                </a:rPr>
                <a:t>Madde, sadece kullanan kişiye zarar verir.</a:t>
              </a:r>
              <a:endParaRPr lang="nn-NO" sz="2000" dirty="0">
                <a:solidFill>
                  <a:srgbClr val="575757"/>
                </a:solidFill>
              </a:endParaRPr>
            </a:p>
          </p:txBody>
        </p:sp>
        <p:pic>
          <p:nvPicPr>
            <p:cNvPr id="46" name="Resim 45"/>
            <p:cNvPicPr>
              <a:picLocks noChangeAspect="1"/>
            </p:cNvPicPr>
            <p:nvPr/>
          </p:nvPicPr>
          <p:blipFill>
            <a:blip r:embed="rId4"/>
            <a:stretch>
              <a:fillRect/>
            </a:stretch>
          </p:blipFill>
          <p:spPr>
            <a:xfrm>
              <a:off x="554927" y="1991580"/>
              <a:ext cx="191250" cy="180000"/>
            </a:xfrm>
            <a:prstGeom prst="rect">
              <a:avLst/>
            </a:prstGeom>
          </p:spPr>
        </p:pic>
      </p:grpSp>
      <p:sp>
        <p:nvSpPr>
          <p:cNvPr id="49" name="Rectangle 13">
            <a:extLst>
              <a:ext uri="{FF2B5EF4-FFF2-40B4-BE49-F238E27FC236}">
                <a16:creationId xmlns:a16="http://schemas.microsoft.com/office/drawing/2014/main" id="{0D354063-BCA0-D544-9BBF-1BA538B8C21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50" name="Metin kutusu 49">
            <a:extLst>
              <a:ext uri="{FF2B5EF4-FFF2-40B4-BE49-F238E27FC236}">
                <a16:creationId xmlns:a16="http://schemas.microsoft.com/office/drawing/2014/main" id="{8CC6CF87-091C-4649-BE65-4B9106237082}"/>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17</a:t>
            </a:fld>
            <a:endParaRPr lang="tr-TR" sz="2400" b="1" dirty="0">
              <a:solidFill>
                <a:srgbClr val="DADADA"/>
              </a:solidFill>
            </a:endParaRPr>
          </a:p>
        </p:txBody>
      </p:sp>
    </p:spTree>
    <p:extLst>
      <p:ext uri="{BB962C8B-B14F-4D97-AF65-F5344CB8AC3E}">
        <p14:creationId xmlns:p14="http://schemas.microsoft.com/office/powerpoint/2010/main" val="2289332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250"/>
                                        <p:tgtEl>
                                          <p:spTgt spid="29"/>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250"/>
                                        <p:tgtEl>
                                          <p:spTgt spid="16"/>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250"/>
                                        <p:tgtEl>
                                          <p:spTgt spid="19"/>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fade">
                                      <p:cBhvr>
                                        <p:cTn id="37" dur="250"/>
                                        <p:tgtEl>
                                          <p:spTgt spid="22"/>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250"/>
                                        <p:tgtEl>
                                          <p:spTgt spid="25"/>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33"/>
                                        </p:tgtEl>
                                        <p:attrNameLst>
                                          <p:attrName>style.visibility</p:attrName>
                                        </p:attrNameLst>
                                      </p:cBhvr>
                                      <p:to>
                                        <p:strVal val="visible"/>
                                      </p:to>
                                    </p:set>
                                    <p:animEffect transition="in" filter="fade">
                                      <p:cBhvr>
                                        <p:cTn id="45" dur="250"/>
                                        <p:tgtEl>
                                          <p:spTgt spid="33"/>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fade">
                                      <p:cBhvr>
                                        <p:cTn id="49" dur="250"/>
                                        <p:tgtEl>
                                          <p:spTgt spid="36"/>
                                        </p:tgtEl>
                                      </p:cBhvr>
                                    </p:animEffect>
                                  </p:childTnLst>
                                </p:cTn>
                              </p:par>
                            </p:childTnLst>
                          </p:cTn>
                        </p:par>
                        <p:par>
                          <p:cTn id="50" fill="hold">
                            <p:stCondLst>
                              <p:cond delay="2750"/>
                            </p:stCondLst>
                            <p:childTnLst>
                              <p:par>
                                <p:cTn id="51" presetID="10" presetClass="entr" presetSubtype="0" fill="hold" nodeType="after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250"/>
                                        <p:tgtEl>
                                          <p:spTgt spid="39"/>
                                        </p:tgtEl>
                                      </p:cBhvr>
                                    </p:animEffect>
                                  </p:childTnLst>
                                </p:cTn>
                              </p:par>
                            </p:childTnLst>
                          </p:cTn>
                        </p:par>
                        <p:par>
                          <p:cTn id="54" fill="hold">
                            <p:stCondLst>
                              <p:cond delay="3000"/>
                            </p:stCondLst>
                            <p:childTnLst>
                              <p:par>
                                <p:cTn id="55" presetID="10"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25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Siz </a:t>
            </a:r>
            <a:r>
              <a:rPr lang="tr-TR" sz="4800" b="1" dirty="0" smtClean="0"/>
              <a:t>Takılın</a:t>
            </a:r>
            <a:endParaRPr lang="tr-TR" sz="4800" b="1" dirty="0"/>
          </a:p>
        </p:txBody>
      </p:sp>
      <p:pic>
        <p:nvPicPr>
          <p:cNvPr id="6" name="SizTakılı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048001" y="1654729"/>
            <a:ext cx="6095999" cy="3428999"/>
          </a:xfrm>
          <a:prstGeom prst="rect">
            <a:avLst/>
          </a:prstGeom>
        </p:spPr>
      </p:pic>
    </p:spTree>
    <p:extLst>
      <p:ext uri="{BB962C8B-B14F-4D97-AF65-F5344CB8AC3E}">
        <p14:creationId xmlns:p14="http://schemas.microsoft.com/office/powerpoint/2010/main" val="388584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6"/>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6"/>
                                        </p:tgtEl>
                                      </p:cBhvr>
                                    </p:cmd>
                                  </p:childTnLst>
                                </p:cTn>
                              </p:par>
                            </p:childTnLst>
                          </p:cTn>
                        </p:par>
                      </p:childTnLst>
                    </p:cTn>
                  </p:par>
                </p:childTnLst>
              </p:cTn>
              <p:nextCondLst>
                <p:cond evt="onClick" delay="0">
                  <p:tgtEl>
                    <p:spTgt spid="6"/>
                  </p:tgtEl>
                </p:cond>
              </p:nextCondLst>
            </p:seq>
            <p:video fullScrn="1">
              <p:cMediaNode vol="80000">
                <p:cTn id="18" fill="hold" display="0">
                  <p:stCondLst>
                    <p:cond delay="indefinite"/>
                  </p:stCondLst>
                </p:cTn>
                <p:tgtEl>
                  <p:spTgt spid="6"/>
                </p:tgtEl>
              </p:cMediaNode>
            </p:video>
          </p:childTnLst>
        </p:cTn>
      </p:par>
    </p:tnLst>
    <p:bldLst>
      <p:bldP spid="26" grpId="0" animBg="1"/>
      <p:bldP spid="2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3" name="Dikdörtgen 2"/>
          <p:cNvSpPr/>
          <p:nvPr/>
        </p:nvSpPr>
        <p:spPr>
          <a:xfrm>
            <a:off x="363684" y="482944"/>
            <a:ext cx="6669420" cy="830997"/>
          </a:xfrm>
          <a:prstGeom prst="rect">
            <a:avLst/>
          </a:prstGeom>
        </p:spPr>
        <p:txBody>
          <a:bodyPr wrap="square">
            <a:spAutoFit/>
          </a:bodyPr>
          <a:lstStyle/>
          <a:p>
            <a:r>
              <a:rPr lang="tr-TR" sz="4800" b="1" dirty="0"/>
              <a:t>Birlikte </a:t>
            </a:r>
            <a:r>
              <a:rPr lang="tr-TR" sz="4800" b="1" dirty="0" smtClean="0"/>
              <a:t>Tartışalım</a:t>
            </a:r>
            <a:endParaRPr lang="tr-TR" sz="4800" b="1" dirty="0"/>
          </a:p>
        </p:txBody>
      </p:sp>
      <p:sp>
        <p:nvSpPr>
          <p:cNvPr id="6" name="Dikdörtgen 5"/>
          <p:cNvSpPr/>
          <p:nvPr/>
        </p:nvSpPr>
        <p:spPr>
          <a:xfrm>
            <a:off x="746177" y="2016328"/>
            <a:ext cx="9144000" cy="400110"/>
          </a:xfrm>
          <a:prstGeom prst="rect">
            <a:avLst/>
          </a:prstGeom>
        </p:spPr>
        <p:txBody>
          <a:bodyPr wrap="square">
            <a:spAutoFit/>
          </a:bodyPr>
          <a:lstStyle/>
          <a:p>
            <a:r>
              <a:rPr lang="tr-TR" sz="2000" dirty="0">
                <a:solidFill>
                  <a:schemeClr val="tx1">
                    <a:lumMod val="65000"/>
                    <a:lumOff val="35000"/>
                  </a:schemeClr>
                </a:solidFill>
              </a:rPr>
              <a:t>Madde size ne verir?</a:t>
            </a:r>
          </a:p>
        </p:txBody>
      </p:sp>
      <p:pic>
        <p:nvPicPr>
          <p:cNvPr id="19" name="Resim 18"/>
          <p:cNvPicPr>
            <a:picLocks noChangeAspect="1"/>
          </p:cNvPicPr>
          <p:nvPr/>
        </p:nvPicPr>
        <p:blipFill>
          <a:blip r:embed="rId3"/>
          <a:stretch>
            <a:fillRect/>
          </a:stretch>
        </p:blipFill>
        <p:spPr>
          <a:xfrm>
            <a:off x="554927" y="2147650"/>
            <a:ext cx="191250" cy="180000"/>
          </a:xfrm>
          <a:prstGeom prst="rect">
            <a:avLst/>
          </a:prstGeom>
        </p:spPr>
      </p:pic>
      <p:pic>
        <p:nvPicPr>
          <p:cNvPr id="20" name="Resim 19"/>
          <p:cNvPicPr>
            <a:picLocks noChangeAspect="1"/>
          </p:cNvPicPr>
          <p:nvPr/>
        </p:nvPicPr>
        <p:blipFill>
          <a:blip r:embed="rId3"/>
          <a:stretch>
            <a:fillRect/>
          </a:stretch>
        </p:blipFill>
        <p:spPr>
          <a:xfrm>
            <a:off x="568871" y="2834906"/>
            <a:ext cx="191250" cy="180000"/>
          </a:xfrm>
          <a:prstGeom prst="rect">
            <a:avLst/>
          </a:prstGeom>
        </p:spPr>
      </p:pic>
      <p:sp>
        <p:nvSpPr>
          <p:cNvPr id="22" name="Dikdörtgen 21"/>
          <p:cNvSpPr/>
          <p:nvPr/>
        </p:nvSpPr>
        <p:spPr>
          <a:xfrm>
            <a:off x="760121" y="2694073"/>
            <a:ext cx="9144000" cy="400110"/>
          </a:xfrm>
          <a:prstGeom prst="rect">
            <a:avLst/>
          </a:prstGeom>
        </p:spPr>
        <p:txBody>
          <a:bodyPr wrap="square">
            <a:spAutoFit/>
          </a:bodyPr>
          <a:lstStyle/>
          <a:p>
            <a:r>
              <a:rPr lang="tr-TR" sz="2000" dirty="0">
                <a:solidFill>
                  <a:srgbClr val="575757"/>
                </a:solidFill>
              </a:rPr>
              <a:t>Madde sizden ne alır?</a:t>
            </a:r>
          </a:p>
        </p:txBody>
      </p:sp>
    </p:spTree>
    <p:extLst>
      <p:ext uri="{BB962C8B-B14F-4D97-AF65-F5344CB8AC3E}">
        <p14:creationId xmlns:p14="http://schemas.microsoft.com/office/powerpoint/2010/main" val="1334766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9"/>
          <p:cNvSpPr>
            <a:spLocks noChangeArrowheads="1"/>
          </p:cNvSpPr>
          <p:nvPr/>
        </p:nvSpPr>
        <p:spPr bwMode="auto">
          <a:xfrm>
            <a:off x="-1587" y="0"/>
            <a:ext cx="12203112" cy="173038"/>
          </a:xfrm>
          <a:prstGeom prst="rect">
            <a:avLst/>
          </a:prstGeom>
          <a:solidFill>
            <a:srgbClr val="11A74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253735"/>
            <a:ext cx="3650358" cy="830997"/>
          </a:xfrm>
          <a:prstGeom prst="rect">
            <a:avLst/>
          </a:prstGeom>
          <a:noFill/>
        </p:spPr>
        <p:txBody>
          <a:bodyPr wrap="none" rtlCol="0">
            <a:spAutoFit/>
          </a:bodyPr>
          <a:lstStyle/>
          <a:p>
            <a:r>
              <a:rPr lang="tr-TR" sz="4800" b="1" dirty="0"/>
              <a:t>Sunum </a:t>
            </a:r>
            <a:r>
              <a:rPr lang="tr-TR" sz="4800" b="1" dirty="0" smtClean="0"/>
              <a:t>İçeriği</a:t>
            </a:r>
            <a:endParaRPr lang="tr-TR" sz="4800" b="1" dirty="0"/>
          </a:p>
        </p:txBody>
      </p:sp>
      <p:sp>
        <p:nvSpPr>
          <p:cNvPr id="15" name="Rectangle 9"/>
          <p:cNvSpPr>
            <a:spLocks noChangeArrowheads="1"/>
          </p:cNvSpPr>
          <p:nvPr/>
        </p:nvSpPr>
        <p:spPr bwMode="auto">
          <a:xfrm>
            <a:off x="-11112" y="6684962"/>
            <a:ext cx="12203112" cy="173038"/>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6" name="Metin kutusu 15"/>
          <p:cNvSpPr txBox="1"/>
          <p:nvPr/>
        </p:nvSpPr>
        <p:spPr>
          <a:xfrm>
            <a:off x="738668" y="1105276"/>
            <a:ext cx="6595652" cy="4093428"/>
          </a:xfrm>
          <a:prstGeom prst="rect">
            <a:avLst/>
          </a:prstGeom>
          <a:noFill/>
        </p:spPr>
        <p:txBody>
          <a:bodyPr wrap="none" rtlCol="0">
            <a:spAutoFit/>
          </a:bodyPr>
          <a:lstStyle/>
          <a:p>
            <a:r>
              <a:rPr lang="tr-TR" sz="2000" dirty="0">
                <a:solidFill>
                  <a:srgbClr val="575757"/>
                </a:solidFill>
              </a:rPr>
              <a:t>Madde bağımlılığı nedir?</a:t>
            </a:r>
          </a:p>
          <a:p>
            <a:r>
              <a:rPr lang="tr-TR" sz="2000" b="1" dirty="0">
                <a:solidFill>
                  <a:srgbClr val="575757"/>
                </a:solidFill>
              </a:rPr>
              <a:t>Bağımlılık yapan maddeler nelerdir?</a:t>
            </a:r>
          </a:p>
          <a:p>
            <a:r>
              <a:rPr lang="tr-TR" sz="2000" dirty="0">
                <a:solidFill>
                  <a:srgbClr val="575757"/>
                </a:solidFill>
              </a:rPr>
              <a:t>Bağımlılığın zararları nelerdir? </a:t>
            </a:r>
          </a:p>
          <a:p>
            <a:r>
              <a:rPr lang="tr-TR" sz="2000" b="1" dirty="0">
                <a:solidFill>
                  <a:srgbClr val="575757"/>
                </a:solidFill>
              </a:rPr>
              <a:t>Bağımlılık süreci nasıl başlar ve ilerler?</a:t>
            </a:r>
          </a:p>
          <a:p>
            <a:r>
              <a:rPr lang="tr-TR" sz="2000" dirty="0">
                <a:solidFill>
                  <a:srgbClr val="575757"/>
                </a:solidFill>
              </a:rPr>
              <a:t>Madde kullanmaya nerede ve ne zaman davet ederler?</a:t>
            </a:r>
          </a:p>
          <a:p>
            <a:r>
              <a:rPr lang="tr-TR" sz="2000" b="1" dirty="0">
                <a:solidFill>
                  <a:srgbClr val="575757"/>
                </a:solidFill>
              </a:rPr>
              <a:t>Kullananlar hangi gerekçelere sığınıyorlar? </a:t>
            </a:r>
          </a:p>
          <a:p>
            <a:r>
              <a:rPr lang="tr-TR" sz="2000" dirty="0">
                <a:solidFill>
                  <a:srgbClr val="575757"/>
                </a:solidFill>
              </a:rPr>
              <a:t>Madde kullanımını reddeden genci bekleyen klişeler nelerdir?</a:t>
            </a:r>
          </a:p>
          <a:p>
            <a:r>
              <a:rPr lang="tr-TR" sz="2000" b="1" dirty="0">
                <a:solidFill>
                  <a:srgbClr val="575757"/>
                </a:solidFill>
              </a:rPr>
              <a:t>Ağa düşmemek için neler yapabiliriz?</a:t>
            </a:r>
          </a:p>
          <a:p>
            <a:r>
              <a:rPr lang="tr-TR" sz="2000" dirty="0">
                <a:solidFill>
                  <a:srgbClr val="575757"/>
                </a:solidFill>
              </a:rPr>
              <a:t>Hayır diyebilmek neden bu kadar önemli?</a:t>
            </a:r>
          </a:p>
          <a:p>
            <a:r>
              <a:rPr lang="tr-TR" sz="2000" b="1" dirty="0">
                <a:solidFill>
                  <a:srgbClr val="575757"/>
                </a:solidFill>
              </a:rPr>
              <a:t>Örnek hayır cümleleri</a:t>
            </a:r>
          </a:p>
          <a:p>
            <a:r>
              <a:rPr lang="tr-TR" sz="2000" dirty="0">
                <a:solidFill>
                  <a:srgbClr val="575757"/>
                </a:solidFill>
              </a:rPr>
              <a:t>Arkadaşın kullanıyorsa ne yapmalısın? </a:t>
            </a:r>
          </a:p>
          <a:p>
            <a:r>
              <a:rPr lang="tr-TR" sz="2000" b="1" dirty="0">
                <a:solidFill>
                  <a:srgbClr val="575757"/>
                </a:solidFill>
              </a:rPr>
              <a:t>Okuldaki disiplin süreci nasıl işler, cezalar nelerdir?</a:t>
            </a:r>
          </a:p>
          <a:p>
            <a:r>
              <a:rPr lang="tr-TR" sz="2000" dirty="0">
                <a:solidFill>
                  <a:srgbClr val="575757"/>
                </a:solidFill>
              </a:rPr>
              <a:t>Türk Ceza Kanunu’nda madde bağımlılığının yeri nedir?</a:t>
            </a:r>
            <a:endParaRPr lang="tr-TR" sz="2000" b="1" dirty="0">
              <a:solidFill>
                <a:srgbClr val="575757"/>
              </a:solidFill>
            </a:endParaRPr>
          </a:p>
        </p:txBody>
      </p:sp>
      <p:grpSp>
        <p:nvGrpSpPr>
          <p:cNvPr id="3" name="Grup 2"/>
          <p:cNvGrpSpPr/>
          <p:nvPr/>
        </p:nvGrpSpPr>
        <p:grpSpPr>
          <a:xfrm>
            <a:off x="535270" y="1175693"/>
            <a:ext cx="152389" cy="3952595"/>
            <a:chOff x="535270" y="1175693"/>
            <a:chExt cx="152389" cy="3952595"/>
          </a:xfrm>
        </p:grpSpPr>
        <p:sp>
          <p:nvSpPr>
            <p:cNvPr id="2142" name="Line 116"/>
            <p:cNvSpPr>
              <a:spLocks noChangeShapeType="1"/>
            </p:cNvSpPr>
            <p:nvPr/>
          </p:nvSpPr>
          <p:spPr bwMode="auto">
            <a:xfrm flipH="1">
              <a:off x="603057" y="1175693"/>
              <a:ext cx="950" cy="3952595"/>
            </a:xfrm>
            <a:prstGeom prst="line">
              <a:avLst/>
            </a:prstGeom>
            <a:noFill/>
            <a:ln w="28575" cap="flat">
              <a:solidFill>
                <a:srgbClr val="EDEDED"/>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98" name="Oval 120"/>
            <p:cNvSpPr>
              <a:spLocks noChangeArrowheads="1"/>
            </p:cNvSpPr>
            <p:nvPr/>
          </p:nvSpPr>
          <p:spPr bwMode="auto">
            <a:xfrm>
              <a:off x="535270" y="124581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2" name="Oval 120"/>
            <p:cNvSpPr>
              <a:spLocks noChangeArrowheads="1"/>
            </p:cNvSpPr>
            <p:nvPr/>
          </p:nvSpPr>
          <p:spPr bwMode="auto">
            <a:xfrm>
              <a:off x="535270" y="154423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3" name="Oval 120"/>
            <p:cNvSpPr>
              <a:spLocks noChangeArrowheads="1"/>
            </p:cNvSpPr>
            <p:nvPr/>
          </p:nvSpPr>
          <p:spPr bwMode="auto">
            <a:xfrm>
              <a:off x="535270" y="184274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4" name="Oval 120"/>
            <p:cNvSpPr>
              <a:spLocks noChangeArrowheads="1"/>
            </p:cNvSpPr>
            <p:nvPr/>
          </p:nvSpPr>
          <p:spPr bwMode="auto">
            <a:xfrm>
              <a:off x="535270" y="2166341"/>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5" name="Oval 120"/>
            <p:cNvSpPr>
              <a:spLocks noChangeArrowheads="1"/>
            </p:cNvSpPr>
            <p:nvPr/>
          </p:nvSpPr>
          <p:spPr bwMode="auto">
            <a:xfrm>
              <a:off x="535270" y="245906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6" name="Oval 120"/>
            <p:cNvSpPr>
              <a:spLocks noChangeArrowheads="1"/>
            </p:cNvSpPr>
            <p:nvPr/>
          </p:nvSpPr>
          <p:spPr bwMode="auto">
            <a:xfrm>
              <a:off x="543659" y="27574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7" name="Oval 120"/>
            <p:cNvSpPr>
              <a:spLocks noChangeArrowheads="1"/>
            </p:cNvSpPr>
            <p:nvPr/>
          </p:nvSpPr>
          <p:spPr bwMode="auto">
            <a:xfrm>
              <a:off x="535270" y="306439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8" name="Oval 120"/>
            <p:cNvSpPr>
              <a:spLocks noChangeArrowheads="1"/>
            </p:cNvSpPr>
            <p:nvPr/>
          </p:nvSpPr>
          <p:spPr bwMode="auto">
            <a:xfrm>
              <a:off x="535270" y="3379598"/>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39" name="Oval 120"/>
            <p:cNvSpPr>
              <a:spLocks noChangeArrowheads="1"/>
            </p:cNvSpPr>
            <p:nvPr/>
          </p:nvSpPr>
          <p:spPr bwMode="auto">
            <a:xfrm>
              <a:off x="535270" y="3673696"/>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0" name="Oval 120"/>
            <p:cNvSpPr>
              <a:spLocks noChangeArrowheads="1"/>
            </p:cNvSpPr>
            <p:nvPr/>
          </p:nvSpPr>
          <p:spPr bwMode="auto">
            <a:xfrm>
              <a:off x="543659" y="3988902"/>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1" name="Oval 120"/>
            <p:cNvSpPr>
              <a:spLocks noChangeArrowheads="1"/>
            </p:cNvSpPr>
            <p:nvPr/>
          </p:nvSpPr>
          <p:spPr bwMode="auto">
            <a:xfrm>
              <a:off x="543659" y="428740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142" name="Oval 120"/>
            <p:cNvSpPr>
              <a:spLocks noChangeArrowheads="1"/>
            </p:cNvSpPr>
            <p:nvPr/>
          </p:nvSpPr>
          <p:spPr bwMode="auto">
            <a:xfrm>
              <a:off x="543659" y="4585837"/>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
          <p:nvSpPr>
            <p:cNvPr id="26" name="Oval 120"/>
            <p:cNvSpPr>
              <a:spLocks noChangeArrowheads="1"/>
            </p:cNvSpPr>
            <p:nvPr/>
          </p:nvSpPr>
          <p:spPr bwMode="auto">
            <a:xfrm>
              <a:off x="535270" y="4888179"/>
              <a:ext cx="144000" cy="144000"/>
            </a:xfrm>
            <a:prstGeom prst="ellipse">
              <a:avLst/>
            </a:prstGeom>
            <a:solidFill>
              <a:srgbClr val="FFFFFF"/>
            </a:solidFill>
            <a:ln w="63500" cap="flat">
              <a:solidFill>
                <a:srgbClr val="EDEDED"/>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sp>
        <p:nvSpPr>
          <p:cNvPr id="27" name="Rectangle 13">
            <a:extLst>
              <a:ext uri="{FF2B5EF4-FFF2-40B4-BE49-F238E27FC236}">
                <a16:creationId xmlns:a16="http://schemas.microsoft.com/office/drawing/2014/main" id="{B67C7A8F-55B7-594B-A982-4D0FFCA9FD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8" name="Metin kutusu 27">
            <a:extLst>
              <a:ext uri="{FF2B5EF4-FFF2-40B4-BE49-F238E27FC236}">
                <a16:creationId xmlns:a16="http://schemas.microsoft.com/office/drawing/2014/main" id="{C98C5888-C9E1-3140-BFA4-2BA45F59B6C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02</a:t>
            </a:r>
          </a:p>
        </p:txBody>
      </p:sp>
      <p:sp>
        <p:nvSpPr>
          <p:cNvPr id="23" name="Freeform 5">
            <a:extLst>
              <a:ext uri="{FF2B5EF4-FFF2-40B4-BE49-F238E27FC236}">
                <a16:creationId xmlns:a16="http://schemas.microsoft.com/office/drawing/2014/main" id="{17077B0D-5B43-4142-99C0-D130CBD9475F}"/>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Tree>
    <p:extLst>
      <p:ext uri="{BB962C8B-B14F-4D97-AF65-F5344CB8AC3E}">
        <p14:creationId xmlns:p14="http://schemas.microsoft.com/office/powerpoint/2010/main" val="3764348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50"/>
                                        <p:tgtEl>
                                          <p:spTgt spid="13"/>
                                        </p:tgtEl>
                                      </p:cBhvr>
                                    </p:animEffect>
                                  </p:childTnLst>
                                </p:cTn>
                              </p:par>
                            </p:childTnLst>
                          </p:cTn>
                        </p:par>
                        <p:par>
                          <p:cTn id="8" fill="hold">
                            <p:stCondLst>
                              <p:cond delay="25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250"/>
                                        <p:tgtEl>
                                          <p:spTgt spid="15"/>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childTnLst>
                          </p:cTn>
                        </p:par>
                        <p:par>
                          <p:cTn id="16" fill="hold">
                            <p:stCondLst>
                              <p:cond delay="750"/>
                            </p:stCondLst>
                            <p:childTnLst>
                              <p:par>
                                <p:cTn id="17" presetID="22" presetClass="entr" presetSubtype="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up)">
                                      <p:cBhvr>
                                        <p:cTn id="19" dur="250"/>
                                        <p:tgtEl>
                                          <p:spTgt spid="16"/>
                                        </p:tgtEl>
                                      </p:cBhvr>
                                    </p:animEffect>
                                  </p:childTnLst>
                                </p:cTn>
                              </p:par>
                            </p:childTnLst>
                          </p:cTn>
                        </p:par>
                        <p:par>
                          <p:cTn id="20" fill="hold">
                            <p:stCondLst>
                              <p:cond delay="1000"/>
                            </p:stCondLst>
                            <p:childTnLst>
                              <p:par>
                                <p:cTn id="21" presetID="42" presetClass="entr" presetSubtype="0" fill="hold" nodeType="after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anim calcmode="lin" valueType="num">
                                      <p:cBhvr>
                                        <p:cTn id="24" dur="500" fill="hold"/>
                                        <p:tgtEl>
                                          <p:spTgt spid="3"/>
                                        </p:tgtEl>
                                        <p:attrNameLst>
                                          <p:attrName>ppt_x</p:attrName>
                                        </p:attrNameLst>
                                      </p:cBhvr>
                                      <p:tavLst>
                                        <p:tav tm="0">
                                          <p:val>
                                            <p:strVal val="#ppt_x"/>
                                          </p:val>
                                        </p:tav>
                                        <p:tav tm="100000">
                                          <p:val>
                                            <p:strVal val="#ppt_x"/>
                                          </p:val>
                                        </p:tav>
                                      </p:tavLst>
                                    </p:anim>
                                    <p:anim calcmode="lin" valueType="num">
                                      <p:cBhvr>
                                        <p:cTn id="25" dur="500" fill="hold"/>
                                        <p:tgtEl>
                                          <p:spTgt spid="3"/>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2" presetClass="entr" presetSubtype="8" fill="hold" grpId="0" nodeType="after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additive="base">
                                        <p:cTn id="29" dur="250" fill="hold"/>
                                        <p:tgtEl>
                                          <p:spTgt spid="23"/>
                                        </p:tgtEl>
                                        <p:attrNameLst>
                                          <p:attrName>ppt_x</p:attrName>
                                        </p:attrNameLst>
                                      </p:cBhvr>
                                      <p:tavLst>
                                        <p:tav tm="0">
                                          <p:val>
                                            <p:strVal val="0-#ppt_w/2"/>
                                          </p:val>
                                        </p:tav>
                                        <p:tav tm="100000">
                                          <p:val>
                                            <p:strVal val="#ppt_x"/>
                                          </p:val>
                                        </p:tav>
                                      </p:tavLst>
                                    </p:anim>
                                    <p:anim calcmode="lin" valueType="num">
                                      <p:cBhvr additive="base">
                                        <p:cTn id="30"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animBg="1"/>
      <p:bldP spid="16" grpId="0"/>
      <p:bldP spid="2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802"/>
            <a:ext cx="9322167" cy="1569660"/>
          </a:xfrm>
          <a:prstGeom prst="rect">
            <a:avLst/>
          </a:prstGeom>
          <a:noFill/>
        </p:spPr>
        <p:txBody>
          <a:bodyPr wrap="none" rtlCol="0">
            <a:spAutoFit/>
          </a:bodyPr>
          <a:lstStyle/>
          <a:p>
            <a:r>
              <a:rPr lang="tr-TR" sz="4800" b="1" dirty="0"/>
              <a:t>Madde </a:t>
            </a:r>
            <a:r>
              <a:rPr lang="tr-TR" sz="4800" b="1" dirty="0" smtClean="0"/>
              <a:t>Kullanımını </a:t>
            </a:r>
            <a:r>
              <a:rPr lang="tr-TR" sz="4800" b="1" dirty="0"/>
              <a:t>R</a:t>
            </a:r>
            <a:r>
              <a:rPr lang="tr-TR" sz="4800" b="1" dirty="0" smtClean="0"/>
              <a:t>eddeden </a:t>
            </a:r>
            <a:r>
              <a:rPr lang="tr-TR" sz="4800" b="1" dirty="0"/>
              <a:t>G</a:t>
            </a:r>
            <a:r>
              <a:rPr lang="tr-TR" sz="4800" b="1" dirty="0" smtClean="0"/>
              <a:t>enci</a:t>
            </a:r>
            <a:endParaRPr lang="tr-TR" sz="4800" b="1" dirty="0"/>
          </a:p>
          <a:p>
            <a:r>
              <a:rPr lang="tr-TR" sz="4800" b="1" dirty="0"/>
              <a:t> </a:t>
            </a:r>
            <a:r>
              <a:rPr lang="tr-TR" sz="4800" b="1" dirty="0" smtClean="0"/>
              <a:t>Bekleyen </a:t>
            </a:r>
            <a:r>
              <a:rPr lang="tr-TR" sz="4800" b="1" dirty="0"/>
              <a:t>K</a:t>
            </a:r>
            <a:r>
              <a:rPr lang="tr-TR" sz="4800" b="1" dirty="0" smtClean="0"/>
              <a:t>lişeler</a:t>
            </a:r>
            <a:endParaRPr lang="tr-TR" sz="4800" b="1" dirty="0"/>
          </a:p>
        </p:txBody>
      </p:sp>
      <p:grpSp>
        <p:nvGrpSpPr>
          <p:cNvPr id="32" name="Grup 31"/>
          <p:cNvGrpSpPr/>
          <p:nvPr/>
        </p:nvGrpSpPr>
        <p:grpSpPr>
          <a:xfrm>
            <a:off x="356650" y="2506054"/>
            <a:ext cx="7462918" cy="830997"/>
            <a:chOff x="554927" y="2418717"/>
            <a:chExt cx="7462918" cy="830997"/>
          </a:xfrm>
        </p:grpSpPr>
        <p:sp>
          <p:nvSpPr>
            <p:cNvPr id="33" name="Dikdörtgen 32"/>
            <p:cNvSpPr/>
            <p:nvPr/>
          </p:nvSpPr>
          <p:spPr>
            <a:xfrm>
              <a:off x="746177" y="2418717"/>
              <a:ext cx="7271668" cy="830997"/>
            </a:xfrm>
            <a:prstGeom prst="rect">
              <a:avLst/>
            </a:prstGeom>
          </p:spPr>
          <p:txBody>
            <a:bodyPr wrap="square">
              <a:spAutoFit/>
            </a:bodyPr>
            <a:lstStyle/>
            <a:p>
              <a:r>
                <a:rPr lang="tr-TR" sz="2800" b="1" dirty="0">
                  <a:solidFill>
                    <a:srgbClr val="E61F4F"/>
                  </a:solidFill>
                </a:rPr>
                <a:t>Yağcılık</a:t>
              </a:r>
            </a:p>
            <a:p>
              <a:r>
                <a:rPr lang="tr-TR" sz="2000" dirty="0">
                  <a:solidFill>
                    <a:srgbClr val="575757"/>
                  </a:solidFill>
                </a:rPr>
                <a:t>“Sen olmazsan buranın tadı tuzu kaçar.”</a:t>
              </a:r>
            </a:p>
          </p:txBody>
        </p:sp>
        <p:pic>
          <p:nvPicPr>
            <p:cNvPr id="34" name="Resim 33"/>
            <p:cNvPicPr>
              <a:picLocks noChangeAspect="1"/>
            </p:cNvPicPr>
            <p:nvPr/>
          </p:nvPicPr>
          <p:blipFill>
            <a:blip r:embed="rId3"/>
            <a:stretch>
              <a:fillRect/>
            </a:stretch>
          </p:blipFill>
          <p:spPr>
            <a:xfrm>
              <a:off x="554927" y="2549458"/>
              <a:ext cx="191250" cy="180000"/>
            </a:xfrm>
            <a:prstGeom prst="rect">
              <a:avLst/>
            </a:prstGeom>
          </p:spPr>
        </p:pic>
      </p:gr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4"/>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397641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fade">
                                      <p:cBhvr>
                                        <p:cTn id="24" dur="25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2000" r="-85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405248" y="2609749"/>
            <a:ext cx="7462918" cy="830997"/>
            <a:chOff x="554927" y="2412301"/>
            <a:chExt cx="7462918" cy="830997"/>
          </a:xfrm>
        </p:grpSpPr>
        <p:sp>
          <p:nvSpPr>
            <p:cNvPr id="40" name="Dikdörtgen 39"/>
            <p:cNvSpPr/>
            <p:nvPr/>
          </p:nvSpPr>
          <p:spPr>
            <a:xfrm>
              <a:off x="746177" y="2412301"/>
              <a:ext cx="7271668" cy="830997"/>
            </a:xfrm>
            <a:prstGeom prst="rect">
              <a:avLst/>
            </a:prstGeom>
          </p:spPr>
          <p:txBody>
            <a:bodyPr wrap="square">
              <a:spAutoFit/>
            </a:bodyPr>
            <a:lstStyle/>
            <a:p>
              <a:r>
                <a:rPr lang="tr-TR" sz="2800" b="1" dirty="0">
                  <a:solidFill>
                    <a:srgbClr val="E61F4F"/>
                  </a:solidFill>
                </a:rPr>
                <a:t>Yalnız bırakma</a:t>
              </a:r>
            </a:p>
            <a:p>
              <a:r>
                <a:rPr lang="tr-TR" sz="2000" dirty="0">
                  <a:solidFill>
                    <a:srgbClr val="575757"/>
                  </a:solidFill>
                </a:rPr>
                <a:t>“Eğer gidersen bir daha yüzüne bakmam.”</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sp>
        <p:nvSpPr>
          <p:cNvPr id="17" name="Metin kutusu 16">
            <a:extLst>
              <a:ext uri="{FF2B5EF4-FFF2-40B4-BE49-F238E27FC236}">
                <a16:creationId xmlns:a16="http://schemas.microsoft.com/office/drawing/2014/main" id="{5F2FFBF1-9F84-104A-8286-5F09497A22E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307946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44000" t="-49000" r="-208000" b="-60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2" name="Grup 41"/>
          <p:cNvGrpSpPr/>
          <p:nvPr/>
        </p:nvGrpSpPr>
        <p:grpSpPr>
          <a:xfrm>
            <a:off x="386708" y="2520869"/>
            <a:ext cx="7495972" cy="830997"/>
            <a:chOff x="554927" y="2399457"/>
            <a:chExt cx="7495972" cy="830997"/>
          </a:xfrm>
        </p:grpSpPr>
        <p:sp>
          <p:nvSpPr>
            <p:cNvPr id="43" name="Dikdörtgen 42"/>
            <p:cNvSpPr/>
            <p:nvPr/>
          </p:nvSpPr>
          <p:spPr>
            <a:xfrm>
              <a:off x="779231" y="2399457"/>
              <a:ext cx="7271668" cy="830997"/>
            </a:xfrm>
            <a:prstGeom prst="rect">
              <a:avLst/>
            </a:prstGeom>
          </p:spPr>
          <p:txBody>
            <a:bodyPr wrap="square">
              <a:spAutoFit/>
            </a:bodyPr>
            <a:lstStyle/>
            <a:p>
              <a:r>
                <a:rPr lang="tr-TR" sz="2800" b="1" dirty="0">
                  <a:solidFill>
                    <a:srgbClr val="E61F4F"/>
                  </a:solidFill>
                </a:rPr>
                <a:t>Yalvarma, acındırma</a:t>
              </a:r>
            </a:p>
            <a:p>
              <a:r>
                <a:rPr lang="tr-TR" sz="2000" dirty="0">
                  <a:solidFill>
                    <a:srgbClr val="575757"/>
                  </a:solidFill>
                </a:rPr>
                <a:t>“Ne olur, </a:t>
              </a:r>
              <a:r>
                <a:rPr lang="tr-TR" sz="2000" dirty="0" smtClean="0">
                  <a:solidFill>
                    <a:srgbClr val="575757"/>
                  </a:solidFill>
                </a:rPr>
                <a:t>hatırım </a:t>
              </a:r>
              <a:r>
                <a:rPr lang="tr-TR" sz="2000" dirty="0">
                  <a:solidFill>
                    <a:srgbClr val="575757"/>
                  </a:solidFill>
                </a:rPr>
                <a:t>için bir kez… Beni kırma!”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804513A9-8192-E54C-A03C-1A172CF24056}"/>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1179777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36000" t="-29000" r="-64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5" name="Grup 44"/>
          <p:cNvGrpSpPr/>
          <p:nvPr/>
        </p:nvGrpSpPr>
        <p:grpSpPr>
          <a:xfrm>
            <a:off x="419762" y="2640682"/>
            <a:ext cx="7462918" cy="830997"/>
            <a:chOff x="554927" y="2428720"/>
            <a:chExt cx="7462918" cy="830997"/>
          </a:xfrm>
        </p:grpSpPr>
        <p:sp>
          <p:nvSpPr>
            <p:cNvPr id="46" name="Dikdörtgen 45"/>
            <p:cNvSpPr/>
            <p:nvPr/>
          </p:nvSpPr>
          <p:spPr>
            <a:xfrm>
              <a:off x="746177" y="2428720"/>
              <a:ext cx="7271668" cy="830997"/>
            </a:xfrm>
            <a:prstGeom prst="rect">
              <a:avLst/>
            </a:prstGeom>
          </p:spPr>
          <p:txBody>
            <a:bodyPr wrap="square">
              <a:spAutoFit/>
            </a:bodyPr>
            <a:lstStyle/>
            <a:p>
              <a:r>
                <a:rPr lang="tr-TR" sz="2800" b="1" dirty="0">
                  <a:solidFill>
                    <a:srgbClr val="E61F4F"/>
                  </a:solidFill>
                </a:rPr>
                <a:t>Tehdit</a:t>
              </a:r>
            </a:p>
            <a:p>
              <a:r>
                <a:rPr lang="tr-TR" sz="2000" dirty="0">
                  <a:solidFill>
                    <a:srgbClr val="575757"/>
                  </a:solidFill>
                </a:rPr>
                <a:t>“Kesinlikle seni bırakmayız!”</a:t>
              </a:r>
            </a:p>
          </p:txBody>
        </p:sp>
        <p:pic>
          <p:nvPicPr>
            <p:cNvPr id="47" name="Resim 46"/>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F8DBA2AD-4777-9942-9273-88490D703612}"/>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36368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5"/>
                                        </p:tgtEl>
                                        <p:attrNameLst>
                                          <p:attrName>style.visibility</p:attrName>
                                        </p:attrNameLst>
                                      </p:cBhvr>
                                      <p:to>
                                        <p:strVal val="visible"/>
                                      </p:to>
                                    </p:set>
                                    <p:animEffect transition="in" filter="fade">
                                      <p:cBhvr>
                                        <p:cTn id="20" dur="250"/>
                                        <p:tgtEl>
                                          <p:spTgt spid="45"/>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7882680" y="1782206"/>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203151" y="2102678"/>
            <a:ext cx="2470075" cy="2471302"/>
          </a:xfrm>
          <a:prstGeom prst="ellipse">
            <a:avLst/>
          </a:prstGeom>
          <a:blipFill dpi="0" rotWithShape="0">
            <a:blip r:embed="rId3"/>
            <a:srcRect/>
            <a:stretch>
              <a:fillRect l="-15000" r="-49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48" name="Grup 47"/>
          <p:cNvGrpSpPr/>
          <p:nvPr/>
        </p:nvGrpSpPr>
        <p:grpSpPr>
          <a:xfrm>
            <a:off x="356650" y="2601866"/>
            <a:ext cx="7462918" cy="830997"/>
            <a:chOff x="554927" y="2389151"/>
            <a:chExt cx="7462918" cy="830997"/>
          </a:xfrm>
        </p:grpSpPr>
        <p:sp>
          <p:nvSpPr>
            <p:cNvPr id="49" name="Dikdörtgen 48"/>
            <p:cNvSpPr/>
            <p:nvPr/>
          </p:nvSpPr>
          <p:spPr>
            <a:xfrm>
              <a:off x="746177" y="2389151"/>
              <a:ext cx="7271668" cy="830997"/>
            </a:xfrm>
            <a:prstGeom prst="rect">
              <a:avLst/>
            </a:prstGeom>
          </p:spPr>
          <p:txBody>
            <a:bodyPr wrap="square">
              <a:spAutoFit/>
            </a:bodyPr>
            <a:lstStyle/>
            <a:p>
              <a:r>
                <a:rPr lang="tr-TR" sz="2800" b="1" dirty="0">
                  <a:solidFill>
                    <a:srgbClr val="E61F4F"/>
                  </a:solidFill>
                </a:rPr>
                <a:t>Aşağılama</a:t>
              </a:r>
            </a:p>
            <a:p>
              <a:r>
                <a:rPr lang="tr-TR" sz="2000" dirty="0">
                  <a:solidFill>
                    <a:srgbClr val="575757"/>
                  </a:solidFill>
                </a:rPr>
                <a:t>“Hadi süt çocuğu sen de! Ana kuzusu…”</a:t>
              </a:r>
            </a:p>
          </p:txBody>
        </p:sp>
        <p:pic>
          <p:nvPicPr>
            <p:cNvPr id="50" name="Resim 49"/>
            <p:cNvPicPr>
              <a:picLocks noChangeAspect="1"/>
            </p:cNvPicPr>
            <p:nvPr/>
          </p:nvPicPr>
          <p:blipFill>
            <a:blip r:embed="rId4"/>
            <a:stretch>
              <a:fillRect/>
            </a:stretch>
          </p:blipFill>
          <p:spPr>
            <a:xfrm>
              <a:off x="554927" y="2549458"/>
              <a:ext cx="191250" cy="180000"/>
            </a:xfrm>
            <a:prstGeom prst="rect">
              <a:avLst/>
            </a:prstGeom>
          </p:spPr>
        </p:pic>
      </p:grpSp>
      <p:sp>
        <p:nvSpPr>
          <p:cNvPr id="16" name="Metin kutusu 15">
            <a:extLst>
              <a:ext uri="{FF2B5EF4-FFF2-40B4-BE49-F238E27FC236}">
                <a16:creationId xmlns:a16="http://schemas.microsoft.com/office/drawing/2014/main" id="{39DBA89F-6B5F-3D48-8A54-6170E474B38B}"/>
              </a:ext>
            </a:extLst>
          </p:cNvPr>
          <p:cNvSpPr txBox="1"/>
          <p:nvPr/>
        </p:nvSpPr>
        <p:spPr>
          <a:xfrm>
            <a:off x="356650" y="481802"/>
            <a:ext cx="9322167" cy="1569660"/>
          </a:xfrm>
          <a:prstGeom prst="rect">
            <a:avLst/>
          </a:prstGeom>
          <a:noFill/>
        </p:spPr>
        <p:txBody>
          <a:bodyPr wrap="none" rtlCol="0">
            <a:spAutoFit/>
          </a:bodyPr>
          <a:lstStyle/>
          <a:p>
            <a:r>
              <a:rPr lang="tr-TR" sz="4800" b="1" dirty="0"/>
              <a:t>Madde Kullanımını Reddeden Genci</a:t>
            </a:r>
          </a:p>
          <a:p>
            <a:r>
              <a:rPr lang="tr-TR" sz="4800" b="1" dirty="0"/>
              <a:t> Bekleyen Klişeler</a:t>
            </a:r>
          </a:p>
        </p:txBody>
      </p:sp>
    </p:spTree>
    <p:extLst>
      <p:ext uri="{BB962C8B-B14F-4D97-AF65-F5344CB8AC3E}">
        <p14:creationId xmlns:p14="http://schemas.microsoft.com/office/powerpoint/2010/main" val="2227701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250"/>
                                        <p:tgtEl>
                                          <p:spTgt spid="48"/>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Resim 5"/>
          <p:cNvPicPr>
            <a:picLocks noChangeAspect="1"/>
          </p:cNvPicPr>
          <p:nvPr/>
        </p:nvPicPr>
        <p:blipFill>
          <a:blip r:embed="rId3"/>
          <a:stretch>
            <a:fillRect/>
          </a:stretch>
        </p:blipFill>
        <p:spPr>
          <a:xfrm>
            <a:off x="3511118" y="-660400"/>
            <a:ext cx="11496653" cy="7669696"/>
          </a:xfrm>
          <a:prstGeom prst="rect">
            <a:avLst/>
          </a:prstGeom>
        </p:spPr>
      </p:pic>
      <p:sp>
        <p:nvSpPr>
          <p:cNvPr id="9" name="Freeform 5"/>
          <p:cNvSpPr>
            <a:spLocks/>
          </p:cNvSpPr>
          <p:nvPr/>
        </p:nvSpPr>
        <p:spPr bwMode="auto">
          <a:xfrm flipH="1">
            <a:off x="-4" y="1089898"/>
            <a:ext cx="1005718" cy="2339102"/>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1005714" y="1105287"/>
            <a:ext cx="6564129" cy="1569660"/>
          </a:xfrm>
          <a:prstGeom prst="rect">
            <a:avLst/>
          </a:prstGeom>
          <a:noFill/>
        </p:spPr>
        <p:txBody>
          <a:bodyPr wrap="square" rtlCol="0">
            <a:spAutoFit/>
          </a:bodyPr>
          <a:lstStyle/>
          <a:p>
            <a:r>
              <a:rPr lang="tr-TR" sz="4800" b="1" dirty="0"/>
              <a:t>Ağa </a:t>
            </a:r>
            <a:r>
              <a:rPr lang="tr-TR" sz="4800" b="1" dirty="0" smtClean="0"/>
              <a:t>Düşmemek</a:t>
            </a:r>
            <a:r>
              <a:rPr lang="tr-TR" sz="4800" b="1" dirty="0"/>
              <a:t> </a:t>
            </a:r>
            <a:r>
              <a:rPr lang="tr-TR" sz="4800" b="1" dirty="0" smtClean="0"/>
              <a:t>için Neler</a:t>
            </a:r>
            <a:r>
              <a:rPr lang="tr-TR" sz="4800" b="1" dirty="0"/>
              <a:t> </a:t>
            </a:r>
            <a:r>
              <a:rPr lang="tr-TR" sz="4800" b="1" dirty="0" smtClean="0"/>
              <a:t>Yapabiliriz</a:t>
            </a:r>
            <a:r>
              <a:rPr lang="tr-TR" sz="4800" b="1" dirty="0"/>
              <a:t>?</a:t>
            </a:r>
          </a:p>
        </p:txBody>
      </p:sp>
    </p:spTree>
    <p:extLst>
      <p:ext uri="{BB962C8B-B14F-4D97-AF65-F5344CB8AC3E}">
        <p14:creationId xmlns:p14="http://schemas.microsoft.com/office/powerpoint/2010/main" val="86569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2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447162" cy="830997"/>
          </a:xfrm>
          <a:prstGeom prst="rect">
            <a:avLst/>
          </a:prstGeom>
          <a:noFill/>
        </p:spPr>
        <p:txBody>
          <a:bodyPr wrap="none" rtlCol="0">
            <a:spAutoFit/>
          </a:bodyPr>
          <a:lstStyle/>
          <a:p>
            <a:r>
              <a:rPr lang="tr-TR" sz="4800" b="1" dirty="0"/>
              <a:t>Uzak </a:t>
            </a:r>
            <a:r>
              <a:rPr lang="tr-TR" sz="4800" b="1" dirty="0" smtClean="0"/>
              <a:t>Kalmak</a:t>
            </a:r>
            <a:endParaRPr lang="tr-TR" sz="4800" b="1" dirty="0"/>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Bağımlılık yapıcı bir maddenin kullanılma</a:t>
              </a:r>
            </a:p>
            <a:p>
              <a:r>
                <a:rPr lang="tr-TR" sz="2000" dirty="0">
                  <a:solidFill>
                    <a:srgbClr val="575757"/>
                  </a:solidFill>
                </a:rPr>
                <a:t>olasılığı olan ortamlardan uzak kalarak</a:t>
              </a:r>
            </a:p>
            <a:p>
              <a:r>
                <a:rPr lang="tr-TR" sz="2000" dirty="0">
                  <a:solidFill>
                    <a:srgbClr val="575757"/>
                  </a:solidFill>
                </a:rPr>
                <a:t>kendinizi madde kullanımı ve bağımlılık</a:t>
              </a:r>
            </a:p>
            <a:p>
              <a:r>
                <a:rPr lang="tr-TR" sz="2000" dirty="0">
                  <a:solidFill>
                    <a:srgbClr val="575757"/>
                  </a:solidFill>
                </a:rPr>
                <a:t>riskinin dışında tutabilirsiniz.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40910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79065" cy="830997"/>
          </a:xfrm>
          <a:prstGeom prst="rect">
            <a:avLst/>
          </a:prstGeom>
          <a:noFill/>
        </p:spPr>
        <p:txBody>
          <a:bodyPr wrap="none" rtlCol="0">
            <a:spAutoFit/>
          </a:bodyPr>
          <a:lstStyle/>
          <a:p>
            <a:r>
              <a:rPr lang="tr-TR" sz="4800" b="1" dirty="0"/>
              <a:t>Soğuk </a:t>
            </a:r>
            <a:r>
              <a:rPr lang="tr-TR" sz="4800" b="1" dirty="0" smtClean="0"/>
              <a:t>Davranmak</a:t>
            </a:r>
            <a:endParaRPr lang="tr-TR" sz="4800" b="1" dirty="0"/>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Size madde kullanma teklifinde bulunan</a:t>
              </a:r>
            </a:p>
            <a:p>
              <a:r>
                <a:rPr lang="tr-TR" sz="2000" dirty="0">
                  <a:solidFill>
                    <a:srgbClr val="575757"/>
                  </a:solidFill>
                </a:rPr>
                <a:t>kişiyi görmezden gelerek, ondan yüz</a:t>
              </a:r>
            </a:p>
            <a:p>
              <a:r>
                <a:rPr lang="tr-TR" sz="2000" dirty="0">
                  <a:solidFill>
                    <a:srgbClr val="575757"/>
                  </a:solidFill>
                </a:rPr>
                <a:t>çevirerek, onunla iletişime geçmeyerek</a:t>
              </a:r>
            </a:p>
            <a:p>
              <a:r>
                <a:rPr lang="tr-TR" sz="2000" dirty="0">
                  <a:solidFill>
                    <a:srgbClr val="575757"/>
                  </a:solidFill>
                </a:rPr>
                <a:t>ve onun yanından uzaklaşarak tavrınızı</a:t>
              </a:r>
            </a:p>
            <a:p>
              <a:r>
                <a:rPr lang="tr-TR" sz="2000" dirty="0">
                  <a:solidFill>
                    <a:srgbClr val="575757"/>
                  </a:solidFill>
                </a:rPr>
                <a:t>net olarak gösterebilirsiniz.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4"/>
            <a:srcRect/>
            <a:stretch>
              <a:fillRect b="-10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90518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3527312" cy="830997"/>
          </a:xfrm>
          <a:prstGeom prst="rect">
            <a:avLst/>
          </a:prstGeom>
          <a:noFill/>
        </p:spPr>
        <p:txBody>
          <a:bodyPr wrap="none" rtlCol="0">
            <a:spAutoFit/>
          </a:bodyPr>
          <a:lstStyle/>
          <a:p>
            <a:r>
              <a:rPr lang="tr-TR" sz="4800" b="1" dirty="0"/>
              <a:t>Uygun </a:t>
            </a:r>
            <a:r>
              <a:rPr lang="tr-TR" sz="4800" b="1" dirty="0" smtClean="0"/>
              <a:t>Kişiler</a:t>
            </a:r>
            <a:endParaRPr lang="tr-TR" sz="4800" b="1" dirty="0"/>
          </a:p>
        </p:txBody>
      </p:sp>
      <p:grpSp>
        <p:nvGrpSpPr>
          <p:cNvPr id="10" name="Grup 9"/>
          <p:cNvGrpSpPr/>
          <p:nvPr/>
        </p:nvGrpSpPr>
        <p:grpSpPr>
          <a:xfrm>
            <a:off x="554927" y="2040438"/>
            <a:ext cx="5778760" cy="1323439"/>
            <a:chOff x="554927" y="1881525"/>
            <a:chExt cx="5778760" cy="1323439"/>
          </a:xfrm>
        </p:grpSpPr>
        <p:sp>
          <p:nvSpPr>
            <p:cNvPr id="16" name="Metin kutusu 15"/>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Riskli yer ya da ortamlarda bulunmak</a:t>
              </a:r>
            </a:p>
            <a:p>
              <a:r>
                <a:rPr lang="tr-TR" sz="2000" dirty="0">
                  <a:solidFill>
                    <a:srgbClr val="575757"/>
                  </a:solidFill>
                </a:rPr>
                <a:t>zorunda kaldığınızda olumlu alışkanlıklara</a:t>
              </a:r>
            </a:p>
            <a:p>
              <a:r>
                <a:rPr lang="tr-TR" sz="2000" dirty="0">
                  <a:solidFill>
                    <a:srgbClr val="575757"/>
                  </a:solidFill>
                </a:rPr>
                <a:t>sahip arkadaşlarınızla birlikte olarak</a:t>
              </a:r>
            </a:p>
            <a:p>
              <a:r>
                <a:rPr lang="tr-TR" sz="2000" dirty="0">
                  <a:solidFill>
                    <a:srgbClr val="575757"/>
                  </a:solidFill>
                </a:rPr>
                <a:t>ortamın riskinden korunabilirsiniz.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t="-34000" b="-39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86315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707507" cy="830997"/>
          </a:xfrm>
          <a:prstGeom prst="rect">
            <a:avLst/>
          </a:prstGeom>
          <a:noFill/>
        </p:spPr>
        <p:txBody>
          <a:bodyPr wrap="none" rtlCol="0">
            <a:spAutoFit/>
          </a:bodyPr>
          <a:lstStyle/>
          <a:p>
            <a:r>
              <a:rPr lang="tr-TR" sz="4800" b="1" dirty="0"/>
              <a:t>Konu </a:t>
            </a:r>
            <a:r>
              <a:rPr lang="tr-TR" sz="4800" b="1" dirty="0" smtClean="0"/>
              <a:t>Değiştirmek</a:t>
            </a:r>
            <a:endParaRPr lang="tr-TR" sz="4800" b="1" dirty="0"/>
          </a:p>
        </p:txBody>
      </p:sp>
      <p:grpSp>
        <p:nvGrpSpPr>
          <p:cNvPr id="10" name="Grup 9"/>
          <p:cNvGrpSpPr/>
          <p:nvPr/>
        </p:nvGrpSpPr>
        <p:grpSpPr>
          <a:xfrm>
            <a:off x="554927" y="2040438"/>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Herhangi bir madde kullanma teklifiyle karşı</a:t>
              </a:r>
            </a:p>
            <a:p>
              <a:r>
                <a:rPr lang="tr-TR" sz="2000" dirty="0">
                  <a:solidFill>
                    <a:srgbClr val="575757"/>
                  </a:solidFill>
                </a:rPr>
                <a:t>karşıya kaldığınızda “Hayır!” dedikten sonra</a:t>
              </a:r>
            </a:p>
            <a:p>
              <a:r>
                <a:rPr lang="tr-TR" sz="2000" dirty="0">
                  <a:solidFill>
                    <a:srgbClr val="575757"/>
                  </a:solidFill>
                </a:rPr>
                <a:t>karşınızdaki kişinin ısrar etmesini önlemek</a:t>
              </a:r>
            </a:p>
            <a:p>
              <a:r>
                <a:rPr lang="tr-TR" sz="2000" dirty="0">
                  <a:solidFill>
                    <a:srgbClr val="575757"/>
                  </a:solidFill>
                </a:rPr>
                <a:t>üzere konuyu değiştirip farklı bir şeyden</a:t>
              </a:r>
            </a:p>
            <a:p>
              <a:r>
                <a:rPr lang="tr-TR" sz="2000" dirty="0">
                  <a:solidFill>
                    <a:srgbClr val="575757"/>
                  </a:solidFill>
                </a:rPr>
                <a:t>bahsetmeye başlayabilirsiniz.</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2042354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80000"/>
            </a:blip>
            <a:srcRect/>
            <a:stretch>
              <a:fillRect l="-12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8288586" cy="830997"/>
          </a:xfrm>
          <a:prstGeom prst="rect">
            <a:avLst/>
          </a:prstGeom>
          <a:noFill/>
        </p:spPr>
        <p:txBody>
          <a:bodyPr wrap="square" rtlCol="0">
            <a:spAutoFit/>
          </a:bodyPr>
          <a:lstStyle/>
          <a:p>
            <a:r>
              <a:rPr lang="tr-TR" sz="4800" b="1" dirty="0"/>
              <a:t>Madde B</a:t>
            </a:r>
            <a:r>
              <a:rPr lang="tr-TR" sz="4800" b="1" dirty="0" smtClean="0"/>
              <a:t>ağımlılığı </a:t>
            </a:r>
            <a:r>
              <a:rPr lang="tr-TR" sz="4800" b="1" dirty="0"/>
              <a:t>N</a:t>
            </a:r>
            <a:r>
              <a:rPr lang="tr-TR" sz="4800" b="1" dirty="0" smtClean="0"/>
              <a:t>edir</a:t>
            </a:r>
            <a:r>
              <a:rPr lang="tr-TR" sz="4800" b="1" dirty="0"/>
              <a:t>?</a:t>
            </a:r>
          </a:p>
        </p:txBody>
      </p:sp>
      <p:sp>
        <p:nvSpPr>
          <p:cNvPr id="16" name="Metin kutusu 15"/>
          <p:cNvSpPr txBox="1"/>
          <p:nvPr/>
        </p:nvSpPr>
        <p:spPr>
          <a:xfrm>
            <a:off x="356650" y="1970062"/>
            <a:ext cx="7288727" cy="1323439"/>
          </a:xfrm>
          <a:prstGeom prst="rect">
            <a:avLst/>
          </a:prstGeom>
          <a:noFill/>
        </p:spPr>
        <p:txBody>
          <a:bodyPr wrap="none" rtlCol="0">
            <a:spAutoFit/>
          </a:bodyPr>
          <a:lstStyle/>
          <a:p>
            <a:r>
              <a:rPr lang="tr-TR" sz="2000" dirty="0">
                <a:solidFill>
                  <a:srgbClr val="575757"/>
                </a:solidFill>
              </a:rPr>
              <a:t>Vücudun bir ya da birden çok işlevini olumsuz</a:t>
            </a:r>
          </a:p>
          <a:p>
            <a:r>
              <a:rPr lang="tr-TR" sz="2000" dirty="0">
                <a:solidFill>
                  <a:srgbClr val="575757"/>
                </a:solidFill>
              </a:rPr>
              <a:t>yönde etkileyen maddelerin </a:t>
            </a:r>
            <a:r>
              <a:rPr lang="tr-TR" sz="2000" dirty="0" smtClean="0">
                <a:solidFill>
                  <a:srgbClr val="575757"/>
                </a:solidFill>
              </a:rPr>
              <a:t>kullanılması ve bundan </a:t>
            </a:r>
            <a:r>
              <a:rPr lang="tr-TR" sz="2000" dirty="0">
                <a:solidFill>
                  <a:srgbClr val="575757"/>
                </a:solidFill>
              </a:rPr>
              <a:t>zarar görüldüğü </a:t>
            </a:r>
            <a:endParaRPr lang="tr-TR" sz="2000" dirty="0" smtClean="0">
              <a:solidFill>
                <a:srgbClr val="575757"/>
              </a:solidFill>
            </a:endParaRPr>
          </a:p>
          <a:p>
            <a:r>
              <a:rPr lang="tr-TR" sz="2000" dirty="0" smtClean="0">
                <a:solidFill>
                  <a:srgbClr val="575757"/>
                </a:solidFill>
              </a:rPr>
              <a:t>hâlde </a:t>
            </a:r>
            <a:r>
              <a:rPr lang="tr-TR" sz="2000" dirty="0">
                <a:solidFill>
                  <a:srgbClr val="575757"/>
                </a:solidFill>
              </a:rPr>
              <a:t>bu </a:t>
            </a:r>
            <a:r>
              <a:rPr lang="tr-TR" sz="2000" dirty="0" smtClean="0">
                <a:solidFill>
                  <a:srgbClr val="575757"/>
                </a:solidFill>
              </a:rPr>
              <a:t>maddelerin kullanımının </a:t>
            </a:r>
            <a:r>
              <a:rPr lang="tr-TR" sz="2000" dirty="0">
                <a:solidFill>
                  <a:srgbClr val="575757"/>
                </a:solidFill>
              </a:rPr>
              <a:t>bırakılamamasına verilen addır.</a:t>
            </a:r>
          </a:p>
          <a:p>
            <a:endParaRPr lang="tr-TR" sz="2000" dirty="0">
              <a:solidFill>
                <a:srgbClr val="575757"/>
              </a:solidFill>
            </a:endParaRPr>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 name="Dikdörtgen 5"/>
          <p:cNvSpPr/>
          <p:nvPr/>
        </p:nvSpPr>
        <p:spPr>
          <a:xfrm>
            <a:off x="356650" y="3597444"/>
            <a:ext cx="6096000" cy="707886"/>
          </a:xfrm>
          <a:prstGeom prst="rect">
            <a:avLst/>
          </a:prstGeom>
        </p:spPr>
        <p:txBody>
          <a:bodyPr>
            <a:spAutoFit/>
          </a:bodyPr>
          <a:lstStyle/>
          <a:p>
            <a:r>
              <a:rPr lang="tr-TR" sz="2000" dirty="0">
                <a:solidFill>
                  <a:srgbClr val="575757"/>
                </a:solidFill>
              </a:rPr>
              <a:t>Madde bağımlılığından korunmanın</a:t>
            </a:r>
          </a:p>
          <a:p>
            <a:r>
              <a:rPr lang="tr-TR" sz="2000" dirty="0">
                <a:solidFill>
                  <a:srgbClr val="575757"/>
                </a:solidFill>
              </a:rPr>
              <a:t>en iyi yolu hiç başlamamaktır.</a:t>
            </a:r>
            <a:endParaRPr lang="tr-TR" sz="2000" b="1" dirty="0">
              <a:solidFill>
                <a:srgbClr val="575757"/>
              </a:solidFill>
            </a:endParaRPr>
          </a:p>
        </p:txBody>
      </p:sp>
      <p:sp>
        <p:nvSpPr>
          <p:cNvPr id="17" name="Rectangle 13">
            <a:extLst>
              <a:ext uri="{FF2B5EF4-FFF2-40B4-BE49-F238E27FC236}">
                <a16:creationId xmlns:a16="http://schemas.microsoft.com/office/drawing/2014/main" id="{F2C69A5E-E98A-B24A-B977-A20EE81EE30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F27FC72B-0372-D14F-9D04-10C3DA3D2C73}"/>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3</a:t>
            </a:fld>
            <a:endParaRPr lang="tr-TR" sz="2400" b="1" dirty="0">
              <a:solidFill>
                <a:srgbClr val="DADADA"/>
              </a:solidFill>
            </a:endParaRPr>
          </a:p>
        </p:txBody>
      </p:sp>
    </p:spTree>
    <p:extLst>
      <p:ext uri="{BB962C8B-B14F-4D97-AF65-F5344CB8AC3E}">
        <p14:creationId xmlns:p14="http://schemas.microsoft.com/office/powerpoint/2010/main" val="207276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2" presetClass="entr" presetSubtype="1"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250"/>
                                        <p:tgtEl>
                                          <p:spTgt spid="6"/>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 calcmode="lin" valueType="num">
                                      <p:cBhvr additive="base">
                                        <p:cTn id="24" dur="250" fill="hold"/>
                                        <p:tgtEl>
                                          <p:spTgt spid="27"/>
                                        </p:tgtEl>
                                        <p:attrNameLst>
                                          <p:attrName>ppt_x</p:attrName>
                                        </p:attrNameLst>
                                      </p:cBhvr>
                                      <p:tavLst>
                                        <p:tav tm="0">
                                          <p:val>
                                            <p:strVal val="1+#ppt_w/2"/>
                                          </p:val>
                                        </p:tav>
                                        <p:tav tm="100000">
                                          <p:val>
                                            <p:strVal val="#ppt_x"/>
                                          </p:val>
                                        </p:tav>
                                      </p:tavLst>
                                    </p:anim>
                                    <p:anim calcmode="lin" valueType="num">
                                      <p:cBhvr additive="base">
                                        <p:cTn id="25" dur="250" fill="hold"/>
                                        <p:tgtEl>
                                          <p:spTgt spid="2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250"/>
                                  </p:stCondLst>
                                  <p:childTnLst>
                                    <p:set>
                                      <p:cBhvr>
                                        <p:cTn id="27" dur="1" fill="hold">
                                          <p:stCondLst>
                                            <p:cond delay="0"/>
                                          </p:stCondLst>
                                        </p:cTn>
                                        <p:tgtEl>
                                          <p:spTgt spid="28"/>
                                        </p:tgtEl>
                                        <p:attrNameLst>
                                          <p:attrName>style.visibility</p:attrName>
                                        </p:attrNameLst>
                                      </p:cBhvr>
                                      <p:to>
                                        <p:strVal val="visible"/>
                                      </p:to>
                                    </p:set>
                                    <p:anim calcmode="lin" valueType="num">
                                      <p:cBhvr additive="base">
                                        <p:cTn id="28" dur="250" fill="hold"/>
                                        <p:tgtEl>
                                          <p:spTgt spid="28"/>
                                        </p:tgtEl>
                                        <p:attrNameLst>
                                          <p:attrName>ppt_x</p:attrName>
                                        </p:attrNameLst>
                                      </p:cBhvr>
                                      <p:tavLst>
                                        <p:tav tm="0">
                                          <p:val>
                                            <p:strVal val="1+#ppt_w/2"/>
                                          </p:val>
                                        </p:tav>
                                        <p:tav tm="100000">
                                          <p:val>
                                            <p:strVal val="#ppt_x"/>
                                          </p:val>
                                        </p:tav>
                                      </p:tavLst>
                                    </p:anim>
                                    <p:anim calcmode="lin" valueType="num">
                                      <p:cBhvr additive="base">
                                        <p:cTn id="29" dur="25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16" grpId="0"/>
      <p:bldP spid="28" grpId="0" animBg="1"/>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p:cNvPicPr>
            <a:picLocks noChangeAspect="1"/>
          </p:cNvPicPr>
          <p:nvPr/>
        </p:nvPicPr>
        <p:blipFill>
          <a:blip r:embed="rId3"/>
          <a:stretch>
            <a:fillRect/>
          </a:stretch>
        </p:blipFill>
        <p:spPr>
          <a:xfrm>
            <a:off x="7466202" y="2326778"/>
            <a:ext cx="4544823" cy="4544823"/>
          </a:xfrm>
          <a:prstGeom prst="rect">
            <a:avLst/>
          </a:prstGeom>
        </p:spPr>
      </p:pic>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4536435" cy="830997"/>
          </a:xfrm>
          <a:prstGeom prst="rect">
            <a:avLst/>
          </a:prstGeom>
          <a:noFill/>
        </p:spPr>
        <p:txBody>
          <a:bodyPr wrap="none" rtlCol="0">
            <a:spAutoFit/>
          </a:bodyPr>
          <a:lstStyle/>
          <a:p>
            <a:r>
              <a:rPr lang="tr-TR" sz="4800" b="1" dirty="0"/>
              <a:t>Hayır </a:t>
            </a:r>
            <a:r>
              <a:rPr lang="tr-TR" sz="4800" b="1" dirty="0" smtClean="0"/>
              <a:t>Diyebilmek</a:t>
            </a:r>
            <a:endParaRPr lang="tr-TR" sz="4800" b="1" dirty="0"/>
          </a:p>
        </p:txBody>
      </p:sp>
      <p:grpSp>
        <p:nvGrpSpPr>
          <p:cNvPr id="10" name="Grup 9"/>
          <p:cNvGrpSpPr/>
          <p:nvPr/>
        </p:nvGrpSpPr>
        <p:grpSpPr>
          <a:xfrm>
            <a:off x="554927" y="2040438"/>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Bağımlılık yapıcı maddelerle ilgili herhangi</a:t>
              </a:r>
            </a:p>
            <a:p>
              <a:r>
                <a:rPr lang="tr-TR" sz="2000" dirty="0">
                  <a:solidFill>
                    <a:srgbClr val="575757"/>
                  </a:solidFill>
                </a:rPr>
                <a:t>bir teklif geldiğinde verebileceğiniz en</a:t>
              </a:r>
            </a:p>
            <a:p>
              <a:r>
                <a:rPr lang="tr-TR" sz="2000" dirty="0">
                  <a:solidFill>
                    <a:srgbClr val="575757"/>
                  </a:solidFill>
                </a:rPr>
                <a:t>kısa ve net cevap “Hayır!” demektir.</a:t>
              </a:r>
            </a:p>
          </p:txBody>
        </p:sp>
        <p:pic>
          <p:nvPicPr>
            <p:cNvPr id="2" name="Resim 1"/>
            <p:cNvPicPr>
              <a:picLocks noChangeAspect="1"/>
            </p:cNvPicPr>
            <p:nvPr/>
          </p:nvPicPr>
          <p:blipFill>
            <a:blip r:embed="rId4"/>
            <a:stretch>
              <a:fillRect/>
            </a:stretch>
          </p:blipFill>
          <p:spPr>
            <a:xfrm>
              <a:off x="554927" y="1991580"/>
              <a:ext cx="191250" cy="180000"/>
            </a:xfrm>
            <a:prstGeom prst="rect">
              <a:avLst/>
            </a:prstGeom>
          </p:spPr>
        </p:pic>
      </p:grpSp>
      <p:pic>
        <p:nvPicPr>
          <p:cNvPr id="6" name="Resim 5"/>
          <p:cNvPicPr>
            <a:picLocks noChangeAspect="1"/>
          </p:cNvPicPr>
          <p:nvPr/>
        </p:nvPicPr>
        <p:blipFill>
          <a:blip r:embed="rId5"/>
          <a:stretch>
            <a:fillRect/>
          </a:stretch>
        </p:blipFill>
        <p:spPr>
          <a:xfrm>
            <a:off x="5543351" y="1703878"/>
            <a:ext cx="1620000" cy="1631250"/>
          </a:xfrm>
          <a:prstGeom prst="rect">
            <a:avLst/>
          </a:prstGeom>
        </p:spPr>
      </p:pic>
      <p:pic>
        <p:nvPicPr>
          <p:cNvPr id="7" name="Resim 6"/>
          <p:cNvPicPr>
            <a:picLocks noChangeAspect="1"/>
          </p:cNvPicPr>
          <p:nvPr/>
        </p:nvPicPr>
        <p:blipFill>
          <a:blip r:embed="rId6"/>
          <a:stretch>
            <a:fillRect/>
          </a:stretch>
        </p:blipFill>
        <p:spPr>
          <a:xfrm>
            <a:off x="2525064" y="3332100"/>
            <a:ext cx="2338074" cy="2347540"/>
          </a:xfrm>
          <a:prstGeom prst="rect">
            <a:avLst/>
          </a:prstGeom>
        </p:spPr>
      </p:pic>
      <p:pic>
        <p:nvPicPr>
          <p:cNvPr id="8" name="Resim 7"/>
          <p:cNvPicPr>
            <a:picLocks noChangeAspect="1"/>
          </p:cNvPicPr>
          <p:nvPr/>
        </p:nvPicPr>
        <p:blipFill>
          <a:blip r:embed="rId7"/>
          <a:stretch>
            <a:fillRect/>
          </a:stretch>
        </p:blipFill>
        <p:spPr>
          <a:xfrm>
            <a:off x="5424969" y="4933019"/>
            <a:ext cx="1350000" cy="1350000"/>
          </a:xfrm>
          <a:prstGeom prst="rect">
            <a:avLst/>
          </a:prstGeom>
        </p:spPr>
      </p:pic>
    </p:spTree>
    <p:extLst>
      <p:ext uri="{BB962C8B-B14F-4D97-AF65-F5344CB8AC3E}">
        <p14:creationId xmlns:p14="http://schemas.microsoft.com/office/powerpoint/2010/main" val="1277363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250"/>
                                        <p:tgtEl>
                                          <p:spTgt spid="10"/>
                                        </p:tgtEl>
                                      </p:cBhvr>
                                    </p:animEffect>
                                  </p:childTnLst>
                                </p:cTn>
                              </p:par>
                            </p:childTnLst>
                          </p:cTn>
                        </p:par>
                        <p:par>
                          <p:cTn id="17" fill="hold">
                            <p:stCondLst>
                              <p:cond delay="750"/>
                            </p:stCondLst>
                            <p:childTnLst>
                              <p:par>
                                <p:cTn id="18" presetID="2" presetClass="entr" presetSubtype="2"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 calcmode="lin" valueType="num">
                                      <p:cBhvr additive="base">
                                        <p:cTn id="20" dur="500" fill="hold"/>
                                        <p:tgtEl>
                                          <p:spTgt spid="3"/>
                                        </p:tgtEl>
                                        <p:attrNameLst>
                                          <p:attrName>ppt_x</p:attrName>
                                        </p:attrNameLst>
                                      </p:cBhvr>
                                      <p:tavLst>
                                        <p:tav tm="0">
                                          <p:val>
                                            <p:strVal val="1+#ppt_w/2"/>
                                          </p:val>
                                        </p:tav>
                                        <p:tav tm="100000">
                                          <p:val>
                                            <p:strVal val="#ppt_x"/>
                                          </p:val>
                                        </p:tav>
                                      </p:tavLst>
                                    </p:anim>
                                    <p:anim calcmode="lin" valueType="num">
                                      <p:cBhvr additive="base">
                                        <p:cTn id="21" dur="500" fill="hold"/>
                                        <p:tgtEl>
                                          <p:spTgt spid="3"/>
                                        </p:tgtEl>
                                        <p:attrNameLst>
                                          <p:attrName>ppt_y</p:attrName>
                                        </p:attrNameLst>
                                      </p:cBhvr>
                                      <p:tavLst>
                                        <p:tav tm="0">
                                          <p:val>
                                            <p:strVal val="#ppt_y"/>
                                          </p:val>
                                        </p:tav>
                                        <p:tav tm="100000">
                                          <p:val>
                                            <p:strVal val="#ppt_y"/>
                                          </p:val>
                                        </p:tav>
                                      </p:tavLst>
                                    </p:anim>
                                  </p:childTnLst>
                                </p:cTn>
                              </p:par>
                            </p:childTnLst>
                          </p:cTn>
                        </p:par>
                        <p:par>
                          <p:cTn id="22" fill="hold">
                            <p:stCondLst>
                              <p:cond delay="1250"/>
                            </p:stCondLst>
                            <p:childTnLst>
                              <p:par>
                                <p:cTn id="23" presetID="10"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250"/>
                                        <p:tgtEl>
                                          <p:spTgt spid="6"/>
                                        </p:tgtEl>
                                      </p:cBhvr>
                                    </p:animEffect>
                                  </p:childTnLst>
                                </p:cTn>
                              </p:par>
                            </p:childTnLst>
                          </p:cTn>
                        </p:par>
                        <p:par>
                          <p:cTn id="26" fill="hold">
                            <p:stCondLst>
                              <p:cond delay="1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250"/>
                                        <p:tgtEl>
                                          <p:spTgt spid="7"/>
                                        </p:tgtEl>
                                      </p:cBhvr>
                                    </p:animEffect>
                                  </p:childTnLst>
                                </p:cTn>
                              </p:par>
                            </p:childTnLst>
                          </p:cTn>
                        </p:par>
                        <p:par>
                          <p:cTn id="30" fill="hold">
                            <p:stCondLst>
                              <p:cond delay="175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smtClean="0"/>
              <a:t>D</a:t>
            </a:r>
            <a:r>
              <a:rPr lang="sv-SE" sz="4800" b="1" dirty="0" smtClean="0"/>
              <a:t>emek </a:t>
            </a:r>
            <a:r>
              <a:rPr lang="tr-TR" sz="4800" b="1" dirty="0"/>
              <a:t>N</a:t>
            </a:r>
            <a:r>
              <a:rPr lang="sv-SE" sz="4800" b="1" dirty="0" smtClean="0"/>
              <a:t>eden</a:t>
            </a:r>
            <a:r>
              <a:rPr lang="tr-TR" sz="4800" b="1" dirty="0" smtClean="0"/>
              <a:t> </a:t>
            </a:r>
            <a:r>
              <a:rPr lang="tr-TR" sz="4800" b="1" dirty="0"/>
              <a:t>Ö</a:t>
            </a:r>
            <a:r>
              <a:rPr lang="sv-SE" sz="4800" b="1" dirty="0" smtClean="0"/>
              <a:t>nemli</a:t>
            </a:r>
            <a:r>
              <a:rPr lang="sv-SE" sz="4800" b="1" dirty="0"/>
              <a:t>?</a:t>
            </a:r>
            <a:endParaRPr lang="tr-TR" sz="4800" b="1" dirty="0"/>
          </a:p>
        </p:txBody>
      </p:sp>
      <p:grpSp>
        <p:nvGrpSpPr>
          <p:cNvPr id="10" name="Grup 9"/>
          <p:cNvGrpSpPr/>
          <p:nvPr/>
        </p:nvGrpSpPr>
        <p:grpSpPr>
          <a:xfrm>
            <a:off x="554927" y="2266104"/>
            <a:ext cx="5778760" cy="1631216"/>
            <a:chOff x="554927" y="1881525"/>
            <a:chExt cx="5778760" cy="1631216"/>
          </a:xfrm>
        </p:grpSpPr>
        <p:sp>
          <p:nvSpPr>
            <p:cNvPr id="16" name="Metin kutusu 15"/>
            <p:cNvSpPr txBox="1"/>
            <p:nvPr/>
          </p:nvSpPr>
          <p:spPr>
            <a:xfrm>
              <a:off x="746176" y="1881525"/>
              <a:ext cx="5587511" cy="1631216"/>
            </a:xfrm>
            <a:prstGeom prst="rect">
              <a:avLst/>
            </a:prstGeom>
            <a:noFill/>
          </p:spPr>
          <p:txBody>
            <a:bodyPr wrap="square" rtlCol="0">
              <a:spAutoFit/>
            </a:bodyPr>
            <a:lstStyle/>
            <a:p>
              <a:r>
                <a:rPr lang="tr-TR" sz="2000" dirty="0">
                  <a:solidFill>
                    <a:srgbClr val="575757"/>
                  </a:solidFill>
                </a:rPr>
                <a:t>“Hayır!” demek, güvenli davranışın bir</a:t>
              </a:r>
            </a:p>
            <a:p>
              <a:r>
                <a:rPr lang="tr-TR" sz="2000" dirty="0">
                  <a:solidFill>
                    <a:srgbClr val="575757"/>
                  </a:solidFill>
                </a:rPr>
                <a:t>göstergesidir. İstenmeyen taleplere ve</a:t>
              </a:r>
            </a:p>
            <a:p>
              <a:r>
                <a:rPr lang="tr-TR" sz="2000" dirty="0">
                  <a:solidFill>
                    <a:srgbClr val="575757"/>
                  </a:solidFill>
                </a:rPr>
                <a:t>tekliflere karşı “Hayır!” demeye başladıkça</a:t>
              </a:r>
            </a:p>
            <a:p>
              <a:r>
                <a:rPr lang="tr-TR" sz="2000" dirty="0">
                  <a:solidFill>
                    <a:srgbClr val="575757"/>
                  </a:solidFill>
                </a:rPr>
                <a:t>kişinin hayatı üzerindeki kontrol duygusu</a:t>
              </a:r>
            </a:p>
            <a:p>
              <a:r>
                <a:rPr lang="tr-TR" sz="2000" dirty="0">
                  <a:solidFill>
                    <a:srgbClr val="575757"/>
                  </a:solidFill>
                </a:rPr>
                <a:t>ve kendine olan güveni artar.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Tree>
    <p:extLst>
      <p:ext uri="{BB962C8B-B14F-4D97-AF65-F5344CB8AC3E}">
        <p14:creationId xmlns:p14="http://schemas.microsoft.com/office/powerpoint/2010/main" val="119584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10" name="Grup 9"/>
          <p:cNvGrpSpPr/>
          <p:nvPr/>
        </p:nvGrpSpPr>
        <p:grpSpPr>
          <a:xfrm>
            <a:off x="554927" y="2266104"/>
            <a:ext cx="5778760" cy="1938992"/>
            <a:chOff x="554927" y="1881525"/>
            <a:chExt cx="5778760" cy="1938992"/>
          </a:xfrm>
        </p:grpSpPr>
        <p:sp>
          <p:nvSpPr>
            <p:cNvPr id="16" name="Metin kutusu 15"/>
            <p:cNvSpPr txBox="1"/>
            <p:nvPr/>
          </p:nvSpPr>
          <p:spPr>
            <a:xfrm>
              <a:off x="746176" y="1881525"/>
              <a:ext cx="5587511" cy="1938992"/>
            </a:xfrm>
            <a:prstGeom prst="rect">
              <a:avLst/>
            </a:prstGeom>
            <a:noFill/>
          </p:spPr>
          <p:txBody>
            <a:bodyPr wrap="square" rtlCol="0">
              <a:spAutoFit/>
            </a:bodyPr>
            <a:lstStyle/>
            <a:p>
              <a:r>
                <a:rPr lang="tr-TR" sz="2000" dirty="0">
                  <a:solidFill>
                    <a:srgbClr val="575757"/>
                  </a:solidFill>
                </a:rPr>
                <a:t>“Hayır!” demeyi öğrenemeyen kişi,</a:t>
              </a:r>
            </a:p>
            <a:p>
              <a:r>
                <a:rPr lang="tr-TR" sz="2000" dirty="0">
                  <a:solidFill>
                    <a:srgbClr val="575757"/>
                  </a:solidFill>
                </a:rPr>
                <a:t>madde kullanan arkadaşının madde</a:t>
              </a:r>
            </a:p>
            <a:p>
              <a:r>
                <a:rPr lang="tr-TR" sz="2000" dirty="0">
                  <a:solidFill>
                    <a:srgbClr val="575757"/>
                  </a:solidFill>
                </a:rPr>
                <a:t>teklifini de reddedemeyecek ve </a:t>
              </a:r>
            </a:p>
            <a:p>
              <a:r>
                <a:rPr lang="tr-TR" sz="2000" dirty="0">
                  <a:solidFill>
                    <a:srgbClr val="575757"/>
                  </a:solidFill>
                </a:rPr>
                <a:t>sonuçta bağımlılığın ilk adımı olan</a:t>
              </a:r>
            </a:p>
            <a:p>
              <a:r>
                <a:rPr lang="tr-TR" sz="2000" dirty="0">
                  <a:solidFill>
                    <a:srgbClr val="575757"/>
                  </a:solidFill>
                </a:rPr>
                <a:t>deneme basamağıyla karşı karşıya</a:t>
              </a:r>
            </a:p>
            <a:p>
              <a:r>
                <a:rPr lang="tr-TR" sz="2000" dirty="0">
                  <a:solidFill>
                    <a:srgbClr val="575757"/>
                  </a:solidFill>
                </a:rPr>
                <a:t>kalacaktır.</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17" name="Metin kutusu 16">
            <a:extLst>
              <a:ext uri="{FF2B5EF4-FFF2-40B4-BE49-F238E27FC236}">
                <a16:creationId xmlns:a16="http://schemas.microsoft.com/office/drawing/2014/main" id="{57D8DB28-035C-9F40-84C3-6D7102211E0B}"/>
              </a:ext>
            </a:extLst>
          </p:cNvPr>
          <p:cNvSpPr txBox="1"/>
          <p:nvPr/>
        </p:nvSpPr>
        <p:spPr>
          <a:xfrm>
            <a:off x="356650" y="479687"/>
            <a:ext cx="7576241" cy="830997"/>
          </a:xfrm>
          <a:prstGeom prst="rect">
            <a:avLst/>
          </a:prstGeom>
          <a:noFill/>
        </p:spPr>
        <p:txBody>
          <a:bodyPr wrap="none" rtlCol="0">
            <a:spAutoFit/>
          </a:bodyPr>
          <a:lstStyle/>
          <a:p>
            <a:r>
              <a:rPr lang="sv-SE" sz="4800" b="1" dirty="0"/>
              <a:t>Hayır </a:t>
            </a:r>
            <a:r>
              <a:rPr lang="tr-TR" sz="4800" b="1" dirty="0" smtClean="0"/>
              <a:t>D</a:t>
            </a:r>
            <a:r>
              <a:rPr lang="sv-SE" sz="4800" b="1" dirty="0" smtClean="0"/>
              <a:t>emek </a:t>
            </a:r>
            <a:r>
              <a:rPr lang="tr-TR" sz="4800" b="1" dirty="0" smtClean="0"/>
              <a:t>N</a:t>
            </a:r>
            <a:r>
              <a:rPr lang="sv-SE" sz="4800" b="1" dirty="0" smtClean="0"/>
              <a:t>eden</a:t>
            </a:r>
            <a:r>
              <a:rPr lang="tr-TR" sz="4800" b="1" dirty="0" smtClean="0"/>
              <a:t> </a:t>
            </a:r>
            <a:r>
              <a:rPr lang="tr-TR" sz="4800" b="1" dirty="0"/>
              <a:t>Ö</a:t>
            </a:r>
            <a:r>
              <a:rPr lang="sv-SE" sz="4800" b="1" dirty="0" smtClean="0"/>
              <a:t>nemli</a:t>
            </a:r>
            <a:r>
              <a:rPr lang="sv-SE" sz="4800" b="1" dirty="0"/>
              <a:t>?</a:t>
            </a:r>
            <a:endParaRPr lang="tr-TR" sz="4800" b="1" dirty="0"/>
          </a:p>
        </p:txBody>
      </p:sp>
    </p:spTree>
    <p:extLst>
      <p:ext uri="{BB962C8B-B14F-4D97-AF65-F5344CB8AC3E}">
        <p14:creationId xmlns:p14="http://schemas.microsoft.com/office/powerpoint/2010/main" val="100732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additive="base">
                                        <p:cTn id="12" dur="250" fill="hold"/>
                                        <p:tgtEl>
                                          <p:spTgt spid="37"/>
                                        </p:tgtEl>
                                        <p:attrNameLst>
                                          <p:attrName>ppt_x</p:attrName>
                                        </p:attrNameLst>
                                      </p:cBhvr>
                                      <p:tavLst>
                                        <p:tav tm="0">
                                          <p:val>
                                            <p:strVal val="1+#ppt_w/2"/>
                                          </p:val>
                                        </p:tav>
                                        <p:tav tm="100000">
                                          <p:val>
                                            <p:strVal val="#ppt_x"/>
                                          </p:val>
                                        </p:tav>
                                      </p:tavLst>
                                    </p:anim>
                                    <p:anim calcmode="lin" valueType="num">
                                      <p:cBhvr additive="base">
                                        <p:cTn id="13" dur="250" fill="hold"/>
                                        <p:tgtEl>
                                          <p:spTgt spid="37"/>
                                        </p:tgtEl>
                                        <p:attrNameLst>
                                          <p:attrName>ppt_y</p:attrName>
                                        </p:attrNameLst>
                                      </p:cBhvr>
                                      <p:tavLst>
                                        <p:tav tm="0">
                                          <p:val>
                                            <p:strVal val="#ppt_y"/>
                                          </p:val>
                                        </p:tav>
                                        <p:tav tm="100000">
                                          <p:val>
                                            <p:strVal val="#ppt_y"/>
                                          </p:val>
                                        </p:tav>
                                      </p:tavLst>
                                    </p:anim>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250"/>
                                        <p:tgtEl>
                                          <p:spTgt spid="10"/>
                                        </p:tgtEl>
                                      </p:cBhvr>
                                    </p:animEffect>
                                  </p:childTnLst>
                                </p:cTn>
                              </p:par>
                            </p:childTnLst>
                          </p:cTn>
                        </p:par>
                        <p:par>
                          <p:cTn id="18" fill="hold">
                            <p:stCondLst>
                              <p:cond delay="750"/>
                            </p:stCondLst>
                            <p:childTnLst>
                              <p:par>
                                <p:cTn id="19" presetID="10" presetClass="entr" presetSubtype="0" fill="hold" grpId="0"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7" grpId="0" animBg="1"/>
      <p:bldP spid="1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13000" t="-38000" r="-174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481179"/>
            <a:ext cx="7923284" cy="830997"/>
          </a:xfrm>
          <a:prstGeom prst="rect">
            <a:avLst/>
          </a:prstGeom>
          <a:noFill/>
        </p:spPr>
        <p:txBody>
          <a:bodyPr wrap="square" rtlCol="0">
            <a:spAutoFit/>
          </a:bodyPr>
          <a:lstStyle/>
          <a:p>
            <a:r>
              <a:rPr lang="tr-TR" sz="4800" b="1" dirty="0"/>
              <a:t>Hayır </a:t>
            </a:r>
            <a:r>
              <a:rPr lang="tr-TR" sz="4800" b="1" dirty="0" smtClean="0"/>
              <a:t>Diyebiliyor </a:t>
            </a:r>
            <a:r>
              <a:rPr lang="tr-TR" sz="4800" b="1" dirty="0"/>
              <a:t>musunuz?</a:t>
            </a:r>
          </a:p>
        </p:txBody>
      </p:sp>
      <p:sp>
        <p:nvSpPr>
          <p:cNvPr id="43"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7" name="Metin kutusu 46"/>
          <p:cNvSpPr txBox="1"/>
          <p:nvPr/>
        </p:nvSpPr>
        <p:spPr>
          <a:xfrm>
            <a:off x="449247" y="2456329"/>
            <a:ext cx="5361724" cy="1938992"/>
          </a:xfrm>
          <a:prstGeom prst="rect">
            <a:avLst/>
          </a:prstGeom>
          <a:noFill/>
        </p:spPr>
        <p:txBody>
          <a:bodyPr wrap="none" rtlCol="0">
            <a:spAutoFit/>
          </a:bodyPr>
          <a:lstStyle/>
          <a:p>
            <a:r>
              <a:rPr lang="tr-TR" sz="2000" dirty="0">
                <a:solidFill>
                  <a:srgbClr val="575757"/>
                </a:solidFill>
              </a:rPr>
              <a:t>Siz ne zaman ve nasıl </a:t>
            </a:r>
            <a:r>
              <a:rPr lang="tr-TR" sz="2000" dirty="0">
                <a:solidFill>
                  <a:srgbClr val="E61F4F"/>
                </a:solidFill>
              </a:rPr>
              <a:t>“Hayır!” </a:t>
            </a:r>
            <a:r>
              <a:rPr lang="tr-TR" sz="2000" dirty="0">
                <a:solidFill>
                  <a:srgbClr val="575757"/>
                </a:solidFill>
              </a:rPr>
              <a:t>demeniz gerektiğini</a:t>
            </a:r>
          </a:p>
          <a:p>
            <a:r>
              <a:rPr lang="tr-TR" sz="2000" dirty="0">
                <a:solidFill>
                  <a:srgbClr val="575757"/>
                </a:solidFill>
              </a:rPr>
              <a:t>düşünüyorsunuz?</a:t>
            </a:r>
          </a:p>
          <a:p>
            <a:endParaRPr lang="tr-TR" sz="2000" dirty="0">
              <a:solidFill>
                <a:srgbClr val="575757"/>
              </a:solidFill>
            </a:endParaRPr>
          </a:p>
          <a:p>
            <a:endParaRPr lang="tr-TR" sz="2000" dirty="0">
              <a:solidFill>
                <a:srgbClr val="575757"/>
              </a:solidFill>
            </a:endParaRPr>
          </a:p>
          <a:p>
            <a:r>
              <a:rPr lang="tr-TR" sz="2000" dirty="0">
                <a:solidFill>
                  <a:srgbClr val="575757"/>
                </a:solidFill>
              </a:rPr>
              <a:t>Örnek cümlelerimizi inceleyiniz</a:t>
            </a:r>
          </a:p>
          <a:p>
            <a:r>
              <a:rPr lang="tr-TR" sz="2000" dirty="0">
                <a:solidFill>
                  <a:srgbClr val="575757"/>
                </a:solidFill>
              </a:rPr>
              <a:t>ve kendi </a:t>
            </a:r>
            <a:r>
              <a:rPr lang="tr-TR" sz="2000" dirty="0">
                <a:solidFill>
                  <a:srgbClr val="E61F4F"/>
                </a:solidFill>
              </a:rPr>
              <a:t>“Hayır!” </a:t>
            </a:r>
            <a:r>
              <a:rPr lang="tr-TR" sz="2000" dirty="0">
                <a:solidFill>
                  <a:srgbClr val="575757"/>
                </a:solidFill>
              </a:rPr>
              <a:t>cümlelerinizi oluşturunuz.</a:t>
            </a:r>
          </a:p>
        </p:txBody>
      </p:sp>
      <p:sp>
        <p:nvSpPr>
          <p:cNvPr id="17" name="Rectangle 13">
            <a:extLst>
              <a:ext uri="{FF2B5EF4-FFF2-40B4-BE49-F238E27FC236}">
                <a16:creationId xmlns:a16="http://schemas.microsoft.com/office/drawing/2014/main" id="{B5A274EB-AF8B-9A43-99C3-9834E1557380}"/>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8" name="Metin kutusu 17">
            <a:extLst>
              <a:ext uri="{FF2B5EF4-FFF2-40B4-BE49-F238E27FC236}">
                <a16:creationId xmlns:a16="http://schemas.microsoft.com/office/drawing/2014/main" id="{51C738FF-0C73-ED44-B380-2CD222D40CF9}"/>
              </a:ext>
            </a:extLst>
          </p:cNvPr>
          <p:cNvSpPr txBox="1"/>
          <p:nvPr/>
        </p:nvSpPr>
        <p:spPr>
          <a:xfrm>
            <a:off x="11495711" y="5855671"/>
            <a:ext cx="495650" cy="461665"/>
          </a:xfrm>
          <a:prstGeom prst="rect">
            <a:avLst/>
          </a:prstGeom>
          <a:noFill/>
        </p:spPr>
        <p:txBody>
          <a:bodyPr wrap="none" rtlCol="0">
            <a:spAutoFit/>
          </a:bodyPr>
          <a:lstStyle/>
          <a:p>
            <a:pPr algn="r"/>
            <a:fld id="{09285725-B414-3E49-AC2B-E8B698B357E1}" type="slidenum">
              <a:rPr lang="tr-TR" sz="2400" b="1" smtClean="0">
                <a:solidFill>
                  <a:srgbClr val="DADADA"/>
                </a:solidFill>
              </a:rPr>
              <a:t>33</a:t>
            </a:fld>
            <a:endParaRPr lang="tr-TR" sz="2400" b="1" dirty="0">
              <a:solidFill>
                <a:srgbClr val="DADADA"/>
              </a:solidFill>
            </a:endParaRPr>
          </a:p>
        </p:txBody>
      </p:sp>
    </p:spTree>
    <p:extLst>
      <p:ext uri="{BB962C8B-B14F-4D97-AF65-F5344CB8AC3E}">
        <p14:creationId xmlns:p14="http://schemas.microsoft.com/office/powerpoint/2010/main" val="256563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42"/>
                                        </p:tgtEl>
                                        <p:attrNameLst>
                                          <p:attrName>style.visibility</p:attrName>
                                        </p:attrNameLst>
                                      </p:cBhvr>
                                      <p:to>
                                        <p:strVal val="visible"/>
                                      </p:to>
                                    </p:set>
                                    <p:anim calcmode="lin" valueType="num">
                                      <p:cBhvr additive="base">
                                        <p:cTn id="16" dur="250" fill="hold"/>
                                        <p:tgtEl>
                                          <p:spTgt spid="42"/>
                                        </p:tgtEl>
                                        <p:attrNameLst>
                                          <p:attrName>ppt_x</p:attrName>
                                        </p:attrNameLst>
                                      </p:cBhvr>
                                      <p:tavLst>
                                        <p:tav tm="0">
                                          <p:val>
                                            <p:strVal val="1+#ppt_w/2"/>
                                          </p:val>
                                        </p:tav>
                                        <p:tav tm="100000">
                                          <p:val>
                                            <p:strVal val="#ppt_x"/>
                                          </p:val>
                                        </p:tav>
                                      </p:tavLst>
                                    </p:anim>
                                    <p:anim calcmode="lin" valueType="num">
                                      <p:cBhvr additive="base">
                                        <p:cTn id="17" dur="250" fill="hold"/>
                                        <p:tgtEl>
                                          <p:spTgt spid="42"/>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43"/>
                                        </p:tgtEl>
                                        <p:attrNameLst>
                                          <p:attrName>style.visibility</p:attrName>
                                        </p:attrNameLst>
                                      </p:cBhvr>
                                      <p:to>
                                        <p:strVal val="visible"/>
                                      </p:to>
                                    </p:set>
                                    <p:anim calcmode="lin" valueType="num">
                                      <p:cBhvr additive="base">
                                        <p:cTn id="20" dur="250" fill="hold"/>
                                        <p:tgtEl>
                                          <p:spTgt spid="43"/>
                                        </p:tgtEl>
                                        <p:attrNameLst>
                                          <p:attrName>ppt_x</p:attrName>
                                        </p:attrNameLst>
                                      </p:cBhvr>
                                      <p:tavLst>
                                        <p:tav tm="0">
                                          <p:val>
                                            <p:strVal val="1+#ppt_w/2"/>
                                          </p:val>
                                        </p:tav>
                                        <p:tav tm="100000">
                                          <p:val>
                                            <p:strVal val="#ppt_x"/>
                                          </p:val>
                                        </p:tav>
                                      </p:tavLst>
                                    </p:anim>
                                    <p:anim calcmode="lin" valueType="num">
                                      <p:cBhvr additive="base">
                                        <p:cTn id="21" dur="250" fill="hold"/>
                                        <p:tgtEl>
                                          <p:spTgt spid="43"/>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26" grpId="0" animBg="1"/>
      <p:bldP spid="28" grpId="0"/>
      <p:bldP spid="43" grpId="0" animBg="1"/>
      <p:bldP spid="4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 9"/>
          <p:cNvGrpSpPr/>
          <p:nvPr/>
        </p:nvGrpSpPr>
        <p:grpSpPr>
          <a:xfrm>
            <a:off x="442025" y="937947"/>
            <a:ext cx="2618619" cy="810679"/>
            <a:chOff x="442025" y="937947"/>
            <a:chExt cx="2618619" cy="810679"/>
          </a:xfrm>
        </p:grpSpPr>
        <p:sp>
          <p:nvSpPr>
            <p:cNvPr id="23" name="Metin kutusu 22"/>
            <p:cNvSpPr txBox="1"/>
            <p:nvPr/>
          </p:nvSpPr>
          <p:spPr>
            <a:xfrm>
              <a:off x="644526" y="946125"/>
              <a:ext cx="2321848" cy="707886"/>
            </a:xfrm>
            <a:prstGeom prst="rect">
              <a:avLst/>
            </a:prstGeom>
            <a:noFill/>
          </p:spPr>
          <p:txBody>
            <a:bodyPr wrap="square" rtlCol="0">
              <a:spAutoFit/>
            </a:bodyPr>
            <a:lstStyle/>
            <a:p>
              <a:r>
                <a:rPr lang="tr-TR" sz="2000" dirty="0">
                  <a:solidFill>
                    <a:srgbClr val="575757"/>
                  </a:solidFill>
                </a:rPr>
                <a:t>Hayır, sağlıklı kalmak </a:t>
              </a:r>
            </a:p>
            <a:p>
              <a:r>
                <a:rPr lang="tr-TR" sz="2000" dirty="0">
                  <a:solidFill>
                    <a:srgbClr val="575757"/>
                  </a:solidFill>
                </a:rPr>
                <a:t>için çabalıyorum.</a:t>
              </a:r>
            </a:p>
          </p:txBody>
        </p:sp>
        <p:pic>
          <p:nvPicPr>
            <p:cNvPr id="2" name="Resim 1"/>
            <p:cNvPicPr>
              <a:picLocks noChangeAspect="1"/>
            </p:cNvPicPr>
            <p:nvPr/>
          </p:nvPicPr>
          <p:blipFill>
            <a:blip r:embed="rId3"/>
            <a:stretch>
              <a:fillRect/>
            </a:stretch>
          </p:blipFill>
          <p:spPr>
            <a:xfrm>
              <a:off x="442025" y="937947"/>
              <a:ext cx="202500" cy="360000"/>
            </a:xfrm>
            <a:prstGeom prst="rect">
              <a:avLst/>
            </a:prstGeom>
          </p:spPr>
        </p:pic>
        <p:pic>
          <p:nvPicPr>
            <p:cNvPr id="3" name="Resim 2"/>
            <p:cNvPicPr>
              <a:picLocks noChangeAspect="1"/>
            </p:cNvPicPr>
            <p:nvPr/>
          </p:nvPicPr>
          <p:blipFill>
            <a:blip r:embed="rId4"/>
            <a:stretch>
              <a:fillRect/>
            </a:stretch>
          </p:blipFill>
          <p:spPr>
            <a:xfrm>
              <a:off x="2396894" y="1152376"/>
              <a:ext cx="663750" cy="596250"/>
            </a:xfrm>
            <a:prstGeom prst="rect">
              <a:avLst/>
            </a:prstGeom>
          </p:spPr>
        </p:pic>
      </p:grpSp>
      <p:grpSp>
        <p:nvGrpSpPr>
          <p:cNvPr id="11" name="Grup 10"/>
          <p:cNvGrpSpPr/>
          <p:nvPr/>
        </p:nvGrpSpPr>
        <p:grpSpPr>
          <a:xfrm>
            <a:off x="4374209" y="700700"/>
            <a:ext cx="3831621" cy="827595"/>
            <a:chOff x="4374209" y="700700"/>
            <a:chExt cx="3831621" cy="827595"/>
          </a:xfrm>
        </p:grpSpPr>
        <p:sp>
          <p:nvSpPr>
            <p:cNvPr id="52" name="Metin kutusu 51"/>
            <p:cNvSpPr txBox="1"/>
            <p:nvPr/>
          </p:nvSpPr>
          <p:spPr>
            <a:xfrm>
              <a:off x="4571971" y="700700"/>
              <a:ext cx="3633859" cy="707886"/>
            </a:xfrm>
            <a:prstGeom prst="rect">
              <a:avLst/>
            </a:prstGeom>
            <a:noFill/>
          </p:spPr>
          <p:txBody>
            <a:bodyPr wrap="square" rtlCol="0">
              <a:spAutoFit/>
            </a:bodyPr>
            <a:lstStyle/>
            <a:p>
              <a:r>
                <a:rPr lang="tr-TR" sz="2000" b="1" dirty="0">
                  <a:solidFill>
                    <a:srgbClr val="575757"/>
                  </a:solidFill>
                </a:rPr>
                <a:t>Hayır, ben bir sporcuyum,</a:t>
              </a:r>
            </a:p>
            <a:p>
              <a:r>
                <a:rPr lang="tr-TR" sz="2000" b="1" dirty="0">
                  <a:solidFill>
                    <a:srgbClr val="575757"/>
                  </a:solidFill>
                </a:rPr>
                <a:t>böyle şeyler yapamam.</a:t>
              </a:r>
            </a:p>
          </p:txBody>
        </p:sp>
        <p:pic>
          <p:nvPicPr>
            <p:cNvPr id="40" name="Resim 39"/>
            <p:cNvPicPr>
              <a:picLocks noChangeAspect="1"/>
            </p:cNvPicPr>
            <p:nvPr/>
          </p:nvPicPr>
          <p:blipFill>
            <a:blip r:embed="rId3"/>
            <a:stretch>
              <a:fillRect/>
            </a:stretch>
          </p:blipFill>
          <p:spPr>
            <a:xfrm>
              <a:off x="4374209" y="705348"/>
              <a:ext cx="202500" cy="360000"/>
            </a:xfrm>
            <a:prstGeom prst="rect">
              <a:avLst/>
            </a:prstGeom>
          </p:spPr>
        </p:pic>
        <p:pic>
          <p:nvPicPr>
            <p:cNvPr id="76" name="Resim 75"/>
            <p:cNvPicPr>
              <a:picLocks noChangeAspect="1"/>
            </p:cNvPicPr>
            <p:nvPr/>
          </p:nvPicPr>
          <p:blipFill>
            <a:blip r:embed="rId4"/>
            <a:stretch>
              <a:fillRect/>
            </a:stretch>
          </p:blipFill>
          <p:spPr>
            <a:xfrm>
              <a:off x="6922512" y="932045"/>
              <a:ext cx="663750" cy="596250"/>
            </a:xfrm>
            <a:prstGeom prst="rect">
              <a:avLst/>
            </a:prstGeom>
          </p:spPr>
        </p:pic>
      </p:grpSp>
      <p:grpSp>
        <p:nvGrpSpPr>
          <p:cNvPr id="16" name="Grup 15"/>
          <p:cNvGrpSpPr/>
          <p:nvPr/>
        </p:nvGrpSpPr>
        <p:grpSpPr>
          <a:xfrm>
            <a:off x="442025" y="2534789"/>
            <a:ext cx="3836359" cy="812424"/>
            <a:chOff x="442025" y="2534789"/>
            <a:chExt cx="3836359" cy="812424"/>
          </a:xfrm>
        </p:grpSpPr>
        <p:sp>
          <p:nvSpPr>
            <p:cNvPr id="45" name="Metin kutusu 44"/>
            <p:cNvSpPr txBox="1"/>
            <p:nvPr/>
          </p:nvSpPr>
          <p:spPr>
            <a:xfrm>
              <a:off x="644525" y="2534789"/>
              <a:ext cx="3633859" cy="707886"/>
            </a:xfrm>
            <a:prstGeom prst="rect">
              <a:avLst/>
            </a:prstGeom>
            <a:noFill/>
          </p:spPr>
          <p:txBody>
            <a:bodyPr wrap="square" rtlCol="0">
              <a:spAutoFit/>
            </a:bodyPr>
            <a:lstStyle/>
            <a:p>
              <a:r>
                <a:rPr lang="tr-TR" sz="2000" b="1" dirty="0">
                  <a:solidFill>
                    <a:srgbClr val="575757"/>
                  </a:solidFill>
                </a:rPr>
                <a:t>Hayır, ben okula gidiyorum.</a:t>
              </a:r>
            </a:p>
            <a:p>
              <a:r>
                <a:rPr lang="tr-TR" sz="2000" b="1" dirty="0">
                  <a:solidFill>
                    <a:srgbClr val="575757"/>
                  </a:solidFill>
                </a:rPr>
                <a:t>Bunu riske atmak istemem.</a:t>
              </a:r>
            </a:p>
          </p:txBody>
        </p:sp>
        <p:pic>
          <p:nvPicPr>
            <p:cNvPr id="41" name="Resim 40"/>
            <p:cNvPicPr>
              <a:picLocks noChangeAspect="1"/>
            </p:cNvPicPr>
            <p:nvPr/>
          </p:nvPicPr>
          <p:blipFill>
            <a:blip r:embed="rId3"/>
            <a:stretch>
              <a:fillRect/>
            </a:stretch>
          </p:blipFill>
          <p:spPr>
            <a:xfrm>
              <a:off x="442025" y="2570963"/>
              <a:ext cx="202500" cy="360000"/>
            </a:xfrm>
            <a:prstGeom prst="rect">
              <a:avLst/>
            </a:prstGeom>
          </p:spPr>
        </p:pic>
        <p:pic>
          <p:nvPicPr>
            <p:cNvPr id="77" name="Resim 76"/>
            <p:cNvPicPr>
              <a:picLocks noChangeAspect="1"/>
            </p:cNvPicPr>
            <p:nvPr/>
          </p:nvPicPr>
          <p:blipFill>
            <a:blip r:embed="rId4"/>
            <a:stretch>
              <a:fillRect/>
            </a:stretch>
          </p:blipFill>
          <p:spPr>
            <a:xfrm>
              <a:off x="3200083" y="2750963"/>
              <a:ext cx="663750" cy="596250"/>
            </a:xfrm>
            <a:prstGeom prst="rect">
              <a:avLst/>
            </a:prstGeom>
          </p:spPr>
        </p:pic>
      </p:grpSp>
      <p:grpSp>
        <p:nvGrpSpPr>
          <p:cNvPr id="14" name="Grup 13"/>
          <p:cNvGrpSpPr/>
          <p:nvPr/>
        </p:nvGrpSpPr>
        <p:grpSpPr>
          <a:xfrm>
            <a:off x="4374209" y="2207264"/>
            <a:ext cx="2708932" cy="830820"/>
            <a:chOff x="4374209" y="2207264"/>
            <a:chExt cx="2708932" cy="830820"/>
          </a:xfrm>
        </p:grpSpPr>
        <p:sp>
          <p:nvSpPr>
            <p:cNvPr id="58" name="Metin kutusu 57"/>
            <p:cNvSpPr txBox="1"/>
            <p:nvPr/>
          </p:nvSpPr>
          <p:spPr>
            <a:xfrm>
              <a:off x="4571971" y="2217020"/>
              <a:ext cx="2449613" cy="707886"/>
            </a:xfrm>
            <a:prstGeom prst="rect">
              <a:avLst/>
            </a:prstGeom>
            <a:noFill/>
          </p:spPr>
          <p:txBody>
            <a:bodyPr wrap="square" rtlCol="0">
              <a:spAutoFit/>
            </a:bodyPr>
            <a:lstStyle/>
            <a:p>
              <a:r>
                <a:rPr lang="tr-TR" sz="2000" dirty="0">
                  <a:solidFill>
                    <a:srgbClr val="575757"/>
                  </a:solidFill>
                </a:rPr>
                <a:t>Hayır, insanda yaptığı</a:t>
              </a:r>
            </a:p>
            <a:p>
              <a:r>
                <a:rPr lang="tr-TR" sz="2000" dirty="0">
                  <a:solidFill>
                    <a:srgbClr val="575757"/>
                  </a:solidFill>
                </a:rPr>
                <a:t>etkiyi sevmiyorum.</a:t>
              </a:r>
            </a:p>
          </p:txBody>
        </p:sp>
        <p:pic>
          <p:nvPicPr>
            <p:cNvPr id="42" name="Resim 41"/>
            <p:cNvPicPr>
              <a:picLocks noChangeAspect="1"/>
            </p:cNvPicPr>
            <p:nvPr/>
          </p:nvPicPr>
          <p:blipFill>
            <a:blip r:embed="rId3"/>
            <a:stretch>
              <a:fillRect/>
            </a:stretch>
          </p:blipFill>
          <p:spPr>
            <a:xfrm>
              <a:off x="4374209" y="2207264"/>
              <a:ext cx="202500" cy="360000"/>
            </a:xfrm>
            <a:prstGeom prst="rect">
              <a:avLst/>
            </a:prstGeom>
          </p:spPr>
        </p:pic>
        <p:pic>
          <p:nvPicPr>
            <p:cNvPr id="78" name="Resim 77"/>
            <p:cNvPicPr>
              <a:picLocks noChangeAspect="1"/>
            </p:cNvPicPr>
            <p:nvPr/>
          </p:nvPicPr>
          <p:blipFill>
            <a:blip r:embed="rId4"/>
            <a:stretch>
              <a:fillRect/>
            </a:stretch>
          </p:blipFill>
          <p:spPr>
            <a:xfrm>
              <a:off x="6419391" y="2441834"/>
              <a:ext cx="663750" cy="596250"/>
            </a:xfrm>
            <a:prstGeom prst="rect">
              <a:avLst/>
            </a:prstGeom>
          </p:spPr>
        </p:pic>
      </p:grpSp>
      <p:grpSp>
        <p:nvGrpSpPr>
          <p:cNvPr id="12" name="Grup 11"/>
          <p:cNvGrpSpPr/>
          <p:nvPr/>
        </p:nvGrpSpPr>
        <p:grpSpPr>
          <a:xfrm>
            <a:off x="8199144" y="939215"/>
            <a:ext cx="2511097" cy="828997"/>
            <a:chOff x="8199144" y="939215"/>
            <a:chExt cx="2511097" cy="828997"/>
          </a:xfrm>
        </p:grpSpPr>
        <p:sp>
          <p:nvSpPr>
            <p:cNvPr id="64" name="Metin kutusu 63"/>
            <p:cNvSpPr txBox="1"/>
            <p:nvPr/>
          </p:nvSpPr>
          <p:spPr>
            <a:xfrm>
              <a:off x="8388393" y="944004"/>
              <a:ext cx="2321848" cy="707886"/>
            </a:xfrm>
            <a:prstGeom prst="rect">
              <a:avLst/>
            </a:prstGeom>
            <a:noFill/>
          </p:spPr>
          <p:txBody>
            <a:bodyPr wrap="square" rtlCol="0">
              <a:spAutoFit/>
            </a:bodyPr>
            <a:lstStyle/>
            <a:p>
              <a:r>
                <a:rPr lang="tr-TR" sz="2000" dirty="0">
                  <a:solidFill>
                    <a:srgbClr val="575757"/>
                  </a:solidFill>
                </a:rPr>
                <a:t>Hayır, teşekkürler,</a:t>
              </a:r>
            </a:p>
            <a:p>
              <a:r>
                <a:rPr lang="tr-TR" sz="2000" dirty="0">
                  <a:solidFill>
                    <a:srgbClr val="575757"/>
                  </a:solidFill>
                </a:rPr>
                <a:t>ben eve gitmeliyim.</a:t>
              </a:r>
            </a:p>
          </p:txBody>
        </p:sp>
        <p:pic>
          <p:nvPicPr>
            <p:cNvPr id="47" name="Resim 46"/>
            <p:cNvPicPr>
              <a:picLocks noChangeAspect="1"/>
            </p:cNvPicPr>
            <p:nvPr/>
          </p:nvPicPr>
          <p:blipFill>
            <a:blip r:embed="rId3"/>
            <a:stretch>
              <a:fillRect/>
            </a:stretch>
          </p:blipFill>
          <p:spPr>
            <a:xfrm>
              <a:off x="8199144" y="939215"/>
              <a:ext cx="202500" cy="360000"/>
            </a:xfrm>
            <a:prstGeom prst="rect">
              <a:avLst/>
            </a:prstGeom>
          </p:spPr>
        </p:pic>
        <p:pic>
          <p:nvPicPr>
            <p:cNvPr id="79" name="Resim 78"/>
            <p:cNvPicPr>
              <a:picLocks noChangeAspect="1"/>
            </p:cNvPicPr>
            <p:nvPr/>
          </p:nvPicPr>
          <p:blipFill>
            <a:blip r:embed="rId4"/>
            <a:stretch>
              <a:fillRect/>
            </a:stretch>
          </p:blipFill>
          <p:spPr>
            <a:xfrm>
              <a:off x="10011292" y="1171962"/>
              <a:ext cx="663750" cy="596250"/>
            </a:xfrm>
            <a:prstGeom prst="rect">
              <a:avLst/>
            </a:prstGeom>
          </p:spPr>
        </p:pic>
      </p:grpSp>
      <p:grpSp>
        <p:nvGrpSpPr>
          <p:cNvPr id="17" name="Grup 16"/>
          <p:cNvGrpSpPr/>
          <p:nvPr/>
        </p:nvGrpSpPr>
        <p:grpSpPr>
          <a:xfrm>
            <a:off x="461963" y="3909988"/>
            <a:ext cx="2637598" cy="811802"/>
            <a:chOff x="461963" y="3909988"/>
            <a:chExt cx="2637598" cy="811802"/>
          </a:xfrm>
        </p:grpSpPr>
        <p:sp>
          <p:nvSpPr>
            <p:cNvPr id="49" name="Metin kutusu 48"/>
            <p:cNvSpPr txBox="1"/>
            <p:nvPr/>
          </p:nvSpPr>
          <p:spPr>
            <a:xfrm>
              <a:off x="644525" y="3909988"/>
              <a:ext cx="2442623" cy="707886"/>
            </a:xfrm>
            <a:prstGeom prst="rect">
              <a:avLst/>
            </a:prstGeom>
            <a:noFill/>
          </p:spPr>
          <p:txBody>
            <a:bodyPr wrap="square" rtlCol="0">
              <a:spAutoFit/>
            </a:bodyPr>
            <a:lstStyle/>
            <a:p>
              <a:r>
                <a:rPr lang="tr-TR" sz="2000" dirty="0">
                  <a:solidFill>
                    <a:srgbClr val="575757"/>
                  </a:solidFill>
                </a:rPr>
                <a:t>Hayır dostum, sağ ol.</a:t>
              </a:r>
            </a:p>
            <a:p>
              <a:r>
                <a:rPr lang="tr-TR" sz="2000" dirty="0">
                  <a:solidFill>
                    <a:srgbClr val="575757"/>
                  </a:solidFill>
                </a:rPr>
                <a:t>Ben böyle iyiyim.</a:t>
              </a:r>
            </a:p>
          </p:txBody>
        </p:sp>
        <p:pic>
          <p:nvPicPr>
            <p:cNvPr id="43" name="Resim 42"/>
            <p:cNvPicPr>
              <a:picLocks noChangeAspect="1"/>
            </p:cNvPicPr>
            <p:nvPr/>
          </p:nvPicPr>
          <p:blipFill>
            <a:blip r:embed="rId3"/>
            <a:stretch>
              <a:fillRect/>
            </a:stretch>
          </p:blipFill>
          <p:spPr>
            <a:xfrm>
              <a:off x="461963" y="3960168"/>
              <a:ext cx="202500" cy="360000"/>
            </a:xfrm>
            <a:prstGeom prst="rect">
              <a:avLst/>
            </a:prstGeom>
          </p:spPr>
        </p:pic>
        <p:pic>
          <p:nvPicPr>
            <p:cNvPr id="80" name="Resim 79"/>
            <p:cNvPicPr>
              <a:picLocks noChangeAspect="1"/>
            </p:cNvPicPr>
            <p:nvPr/>
          </p:nvPicPr>
          <p:blipFill>
            <a:blip r:embed="rId4"/>
            <a:stretch>
              <a:fillRect/>
            </a:stretch>
          </p:blipFill>
          <p:spPr>
            <a:xfrm>
              <a:off x="2435811" y="4125540"/>
              <a:ext cx="663750" cy="596250"/>
            </a:xfrm>
            <a:prstGeom prst="rect">
              <a:avLst/>
            </a:prstGeom>
          </p:spPr>
        </p:pic>
      </p:grpSp>
      <p:grpSp>
        <p:nvGrpSpPr>
          <p:cNvPr id="18" name="Grup 17"/>
          <p:cNvGrpSpPr/>
          <p:nvPr/>
        </p:nvGrpSpPr>
        <p:grpSpPr>
          <a:xfrm>
            <a:off x="4369471" y="3683628"/>
            <a:ext cx="3836359" cy="1113230"/>
            <a:chOff x="4369471" y="3683628"/>
            <a:chExt cx="3836359" cy="1113230"/>
          </a:xfrm>
        </p:grpSpPr>
        <p:sp>
          <p:nvSpPr>
            <p:cNvPr id="61" name="Metin kutusu 60"/>
            <p:cNvSpPr txBox="1"/>
            <p:nvPr/>
          </p:nvSpPr>
          <p:spPr>
            <a:xfrm>
              <a:off x="4571971" y="3683628"/>
              <a:ext cx="3633859" cy="1015663"/>
            </a:xfrm>
            <a:prstGeom prst="rect">
              <a:avLst/>
            </a:prstGeom>
            <a:noFill/>
          </p:spPr>
          <p:txBody>
            <a:bodyPr wrap="square" rtlCol="0">
              <a:spAutoFit/>
            </a:bodyPr>
            <a:lstStyle/>
            <a:p>
              <a:r>
                <a:rPr lang="tr-TR" sz="2000" b="1" dirty="0">
                  <a:solidFill>
                    <a:srgbClr val="575757"/>
                  </a:solidFill>
                </a:rPr>
                <a:t>Hayır, eğer annem babam</a:t>
              </a:r>
            </a:p>
            <a:p>
              <a:r>
                <a:rPr lang="tr-TR" sz="2000" b="1" dirty="0">
                  <a:solidFill>
                    <a:srgbClr val="575757"/>
                  </a:solidFill>
                </a:rPr>
                <a:t>beni bu durumda görse</a:t>
              </a:r>
            </a:p>
            <a:p>
              <a:r>
                <a:rPr lang="tr-TR" sz="2000" b="1" dirty="0">
                  <a:solidFill>
                    <a:srgbClr val="575757"/>
                  </a:solidFill>
                </a:rPr>
                <a:t>gerçekten çok üzülürdü.</a:t>
              </a:r>
            </a:p>
          </p:txBody>
        </p:sp>
        <p:pic>
          <p:nvPicPr>
            <p:cNvPr id="55" name="Resim 54"/>
            <p:cNvPicPr>
              <a:picLocks noChangeAspect="1"/>
            </p:cNvPicPr>
            <p:nvPr/>
          </p:nvPicPr>
          <p:blipFill>
            <a:blip r:embed="rId3"/>
            <a:stretch>
              <a:fillRect/>
            </a:stretch>
          </p:blipFill>
          <p:spPr>
            <a:xfrm>
              <a:off x="4369471" y="3690823"/>
              <a:ext cx="202500" cy="360000"/>
            </a:xfrm>
            <a:prstGeom prst="rect">
              <a:avLst/>
            </a:prstGeom>
          </p:spPr>
        </p:pic>
        <p:pic>
          <p:nvPicPr>
            <p:cNvPr id="81" name="Resim 80"/>
            <p:cNvPicPr>
              <a:picLocks noChangeAspect="1"/>
            </p:cNvPicPr>
            <p:nvPr/>
          </p:nvPicPr>
          <p:blipFill>
            <a:blip r:embed="rId4"/>
            <a:stretch>
              <a:fillRect/>
            </a:stretch>
          </p:blipFill>
          <p:spPr>
            <a:xfrm>
              <a:off x="6922974" y="4200608"/>
              <a:ext cx="663750" cy="596250"/>
            </a:xfrm>
            <a:prstGeom prst="rect">
              <a:avLst/>
            </a:prstGeom>
          </p:spPr>
        </p:pic>
      </p:grpSp>
      <p:grpSp>
        <p:nvGrpSpPr>
          <p:cNvPr id="9" name="Grup 8"/>
          <p:cNvGrpSpPr/>
          <p:nvPr/>
        </p:nvGrpSpPr>
        <p:grpSpPr>
          <a:xfrm>
            <a:off x="8192514" y="2539263"/>
            <a:ext cx="3829737" cy="825767"/>
            <a:chOff x="8192514" y="2539263"/>
            <a:chExt cx="3829737" cy="825767"/>
          </a:xfrm>
        </p:grpSpPr>
        <p:sp>
          <p:nvSpPr>
            <p:cNvPr id="67" name="Metin kutusu 66"/>
            <p:cNvSpPr txBox="1"/>
            <p:nvPr/>
          </p:nvSpPr>
          <p:spPr>
            <a:xfrm>
              <a:off x="8388392" y="2539263"/>
              <a:ext cx="3633859" cy="707886"/>
            </a:xfrm>
            <a:prstGeom prst="rect">
              <a:avLst/>
            </a:prstGeom>
            <a:noFill/>
          </p:spPr>
          <p:txBody>
            <a:bodyPr wrap="square" rtlCol="0">
              <a:spAutoFit/>
            </a:bodyPr>
            <a:lstStyle/>
            <a:p>
              <a:r>
                <a:rPr lang="tr-TR" sz="2000" b="1" dirty="0">
                  <a:solidFill>
                    <a:srgbClr val="575757"/>
                  </a:solidFill>
                </a:rPr>
                <a:t>Hayır, yapamam. Ben</a:t>
              </a:r>
            </a:p>
            <a:p>
              <a:r>
                <a:rPr lang="tr-TR" sz="2000" b="1" dirty="0">
                  <a:solidFill>
                    <a:srgbClr val="575757"/>
                  </a:solidFill>
                </a:rPr>
                <a:t>işin kolayına kaçamam.</a:t>
              </a:r>
            </a:p>
          </p:txBody>
        </p:sp>
        <p:pic>
          <p:nvPicPr>
            <p:cNvPr id="54" name="Resim 53"/>
            <p:cNvPicPr>
              <a:picLocks noChangeAspect="1"/>
            </p:cNvPicPr>
            <p:nvPr/>
          </p:nvPicPr>
          <p:blipFill>
            <a:blip r:embed="rId3"/>
            <a:stretch>
              <a:fillRect/>
            </a:stretch>
          </p:blipFill>
          <p:spPr>
            <a:xfrm>
              <a:off x="8192514" y="2544459"/>
              <a:ext cx="202500" cy="360000"/>
            </a:xfrm>
            <a:prstGeom prst="rect">
              <a:avLst/>
            </a:prstGeom>
          </p:spPr>
        </p:pic>
        <p:pic>
          <p:nvPicPr>
            <p:cNvPr id="82" name="Resim 81"/>
            <p:cNvPicPr>
              <a:picLocks noChangeAspect="1"/>
            </p:cNvPicPr>
            <p:nvPr/>
          </p:nvPicPr>
          <p:blipFill>
            <a:blip r:embed="rId4"/>
            <a:stretch>
              <a:fillRect/>
            </a:stretch>
          </p:blipFill>
          <p:spPr>
            <a:xfrm>
              <a:off x="10494809" y="2768780"/>
              <a:ext cx="663750" cy="596250"/>
            </a:xfrm>
            <a:prstGeom prst="rect">
              <a:avLst/>
            </a:prstGeom>
          </p:spPr>
        </p:pic>
      </p:grpSp>
      <p:grpSp>
        <p:nvGrpSpPr>
          <p:cNvPr id="8" name="Grup 7"/>
          <p:cNvGrpSpPr/>
          <p:nvPr/>
        </p:nvGrpSpPr>
        <p:grpSpPr>
          <a:xfrm>
            <a:off x="8205830" y="4046482"/>
            <a:ext cx="3403074" cy="596250"/>
            <a:chOff x="8205830" y="4046482"/>
            <a:chExt cx="3403074" cy="596250"/>
          </a:xfrm>
        </p:grpSpPr>
        <p:sp>
          <p:nvSpPr>
            <p:cNvPr id="70" name="Metin kutusu 69"/>
            <p:cNvSpPr txBox="1"/>
            <p:nvPr/>
          </p:nvSpPr>
          <p:spPr>
            <a:xfrm>
              <a:off x="8388392" y="4116275"/>
              <a:ext cx="3220512" cy="400110"/>
            </a:xfrm>
            <a:prstGeom prst="rect">
              <a:avLst/>
            </a:prstGeom>
            <a:noFill/>
          </p:spPr>
          <p:txBody>
            <a:bodyPr wrap="square" rtlCol="0">
              <a:spAutoFit/>
            </a:bodyPr>
            <a:lstStyle/>
            <a:p>
              <a:r>
                <a:rPr lang="tr-TR" sz="2000" dirty="0">
                  <a:solidFill>
                    <a:srgbClr val="575757"/>
                  </a:solidFill>
                </a:rPr>
                <a:t>Hayır, teşekkür ederim.</a:t>
              </a:r>
            </a:p>
          </p:txBody>
        </p:sp>
        <p:pic>
          <p:nvPicPr>
            <p:cNvPr id="56" name="Resim 55"/>
            <p:cNvPicPr>
              <a:picLocks noChangeAspect="1"/>
            </p:cNvPicPr>
            <p:nvPr/>
          </p:nvPicPr>
          <p:blipFill>
            <a:blip r:embed="rId3"/>
            <a:stretch>
              <a:fillRect/>
            </a:stretch>
          </p:blipFill>
          <p:spPr>
            <a:xfrm>
              <a:off x="8205830" y="4129881"/>
              <a:ext cx="202500" cy="360000"/>
            </a:xfrm>
            <a:prstGeom prst="rect">
              <a:avLst/>
            </a:prstGeom>
          </p:spPr>
        </p:pic>
        <p:pic>
          <p:nvPicPr>
            <p:cNvPr id="83" name="Resim 82"/>
            <p:cNvPicPr>
              <a:picLocks noChangeAspect="1"/>
            </p:cNvPicPr>
            <p:nvPr/>
          </p:nvPicPr>
          <p:blipFill>
            <a:blip r:embed="rId4"/>
            <a:stretch>
              <a:fillRect/>
            </a:stretch>
          </p:blipFill>
          <p:spPr>
            <a:xfrm>
              <a:off x="10494201" y="4046482"/>
              <a:ext cx="663750" cy="596250"/>
            </a:xfrm>
            <a:prstGeom prst="rect">
              <a:avLst/>
            </a:prstGeom>
          </p:spPr>
        </p:pic>
      </p:grpSp>
      <p:grpSp>
        <p:nvGrpSpPr>
          <p:cNvPr id="19" name="Grup 18"/>
          <p:cNvGrpSpPr/>
          <p:nvPr/>
        </p:nvGrpSpPr>
        <p:grpSpPr>
          <a:xfrm>
            <a:off x="4571971" y="5385511"/>
            <a:ext cx="3836359" cy="596250"/>
            <a:chOff x="6460243" y="5494527"/>
            <a:chExt cx="3836359" cy="596250"/>
          </a:xfrm>
        </p:grpSpPr>
        <p:sp>
          <p:nvSpPr>
            <p:cNvPr id="73" name="Metin kutusu 72"/>
            <p:cNvSpPr txBox="1"/>
            <p:nvPr/>
          </p:nvSpPr>
          <p:spPr>
            <a:xfrm>
              <a:off x="6662743" y="5540855"/>
              <a:ext cx="3633859" cy="400110"/>
            </a:xfrm>
            <a:prstGeom prst="rect">
              <a:avLst/>
            </a:prstGeom>
            <a:noFill/>
          </p:spPr>
          <p:txBody>
            <a:bodyPr wrap="square" rtlCol="0">
              <a:spAutoFit/>
            </a:bodyPr>
            <a:lstStyle/>
            <a:p>
              <a:r>
                <a:rPr lang="tr-TR" sz="2000" b="1" dirty="0">
                  <a:solidFill>
                    <a:srgbClr val="575757"/>
                  </a:solidFill>
                </a:rPr>
                <a:t>Hayır, bana göre değil.</a:t>
              </a:r>
            </a:p>
          </p:txBody>
        </p:sp>
        <p:pic>
          <p:nvPicPr>
            <p:cNvPr id="75" name="Resim 74"/>
            <p:cNvPicPr>
              <a:picLocks noChangeAspect="1"/>
            </p:cNvPicPr>
            <p:nvPr/>
          </p:nvPicPr>
          <p:blipFill>
            <a:blip r:embed="rId3"/>
            <a:stretch>
              <a:fillRect/>
            </a:stretch>
          </p:blipFill>
          <p:spPr>
            <a:xfrm>
              <a:off x="6460243" y="5543761"/>
              <a:ext cx="202500" cy="360000"/>
            </a:xfrm>
            <a:prstGeom prst="rect">
              <a:avLst/>
            </a:prstGeom>
          </p:spPr>
        </p:pic>
        <p:pic>
          <p:nvPicPr>
            <p:cNvPr id="84" name="Resim 83"/>
            <p:cNvPicPr>
              <a:picLocks noChangeAspect="1"/>
            </p:cNvPicPr>
            <p:nvPr/>
          </p:nvPicPr>
          <p:blipFill>
            <a:blip r:embed="rId4"/>
            <a:stretch>
              <a:fillRect/>
            </a:stretch>
          </p:blipFill>
          <p:spPr>
            <a:xfrm>
              <a:off x="8632042" y="5494527"/>
              <a:ext cx="663750" cy="596250"/>
            </a:xfrm>
            <a:prstGeom prst="rect">
              <a:avLst/>
            </a:prstGeom>
          </p:spPr>
        </p:pic>
      </p:grpSp>
    </p:spTree>
    <p:extLst>
      <p:ext uri="{BB962C8B-B14F-4D97-AF65-F5344CB8AC3E}">
        <p14:creationId xmlns:p14="http://schemas.microsoft.com/office/powerpoint/2010/main" val="788666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50"/>
                                        <p:tgtEl>
                                          <p:spTgt spid="10"/>
                                        </p:tgtEl>
                                      </p:cBhvr>
                                    </p:animEffect>
                                  </p:childTnLst>
                                </p:cTn>
                              </p:par>
                            </p:childTnLst>
                          </p:cTn>
                        </p:par>
                        <p:par>
                          <p:cTn id="8" fill="hold">
                            <p:stCondLst>
                              <p:cond delay="25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250"/>
                                        <p:tgtEl>
                                          <p:spTgt spid="11"/>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50"/>
                                        <p:tgtEl>
                                          <p:spTgt spid="12"/>
                                        </p:tgtEl>
                                      </p:cBhvr>
                                    </p:animEffect>
                                  </p:childTnLst>
                                </p:cTn>
                              </p:par>
                            </p:childTnLst>
                          </p:cTn>
                        </p:par>
                        <p:par>
                          <p:cTn id="16" fill="hold">
                            <p:stCondLst>
                              <p:cond delay="75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250"/>
                                        <p:tgtEl>
                                          <p:spTgt spid="16"/>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250"/>
                                        <p:tgtEl>
                                          <p:spTgt spid="14"/>
                                        </p:tgtEl>
                                      </p:cBhvr>
                                    </p:animEffect>
                                  </p:childTnLst>
                                </p:cTn>
                              </p:par>
                            </p:childTnLst>
                          </p:cTn>
                        </p:par>
                        <p:par>
                          <p:cTn id="24" fill="hold">
                            <p:stCondLst>
                              <p:cond delay="1250"/>
                            </p:stCondLst>
                            <p:childTnLst>
                              <p:par>
                                <p:cTn id="25" presetID="10"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250"/>
                                        <p:tgtEl>
                                          <p:spTgt spid="9"/>
                                        </p:tgtEl>
                                      </p:cBhvr>
                                    </p:animEffect>
                                  </p:childTnLst>
                                </p:cTn>
                              </p:par>
                            </p:childTnLst>
                          </p:cTn>
                        </p:par>
                        <p:par>
                          <p:cTn id="28" fill="hold">
                            <p:stCondLst>
                              <p:cond delay="1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250"/>
                                        <p:tgtEl>
                                          <p:spTgt spid="17"/>
                                        </p:tgtEl>
                                      </p:cBhvr>
                                    </p:animEffect>
                                  </p:childTnLst>
                                </p:cTn>
                              </p:par>
                            </p:childTnLst>
                          </p:cTn>
                        </p:par>
                        <p:par>
                          <p:cTn id="32" fill="hold">
                            <p:stCondLst>
                              <p:cond delay="1750"/>
                            </p:stCondLst>
                            <p:childTnLst>
                              <p:par>
                                <p:cTn id="33" presetID="10" presetClass="entr" presetSubtype="0" fill="hold" nodeType="after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250"/>
                                        <p:tgtEl>
                                          <p:spTgt spid="18"/>
                                        </p:tgtEl>
                                      </p:cBhvr>
                                    </p:animEffect>
                                  </p:childTnLst>
                                </p:cTn>
                              </p:par>
                            </p:childTnLst>
                          </p:cTn>
                        </p:par>
                        <p:par>
                          <p:cTn id="36" fill="hold">
                            <p:stCondLst>
                              <p:cond delay="20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childTnLst>
                          </p:cTn>
                        </p:par>
                        <p:par>
                          <p:cTn id="40" fill="hold">
                            <p:stCondLst>
                              <p:cond delay="2250"/>
                            </p:stCondLst>
                            <p:childTnLst>
                              <p:par>
                                <p:cTn id="41" presetID="10" presetClass="entr" presetSubtype="0" fill="hold" nodeType="after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5994590" cy="830997"/>
          </a:xfrm>
          <a:prstGeom prst="rect">
            <a:avLst/>
          </a:prstGeom>
          <a:noFill/>
        </p:spPr>
        <p:txBody>
          <a:bodyPr wrap="none" rtlCol="0">
            <a:spAutoFit/>
          </a:bodyPr>
          <a:lstStyle/>
          <a:p>
            <a:r>
              <a:rPr lang="sv-SE" sz="4800" b="1" dirty="0"/>
              <a:t>Arkadaşın </a:t>
            </a:r>
            <a:r>
              <a:rPr lang="tr-TR" sz="4800" b="1" dirty="0" smtClean="0"/>
              <a:t>K</a:t>
            </a:r>
            <a:r>
              <a:rPr lang="sv-SE" sz="4800" b="1" dirty="0" smtClean="0"/>
              <a:t>ullanıyorsa</a:t>
            </a:r>
            <a:endParaRPr lang="tr-TR" sz="4800" b="1" dirty="0"/>
          </a:p>
        </p:txBody>
      </p:sp>
      <p:grpSp>
        <p:nvGrpSpPr>
          <p:cNvPr id="10" name="Grup 9"/>
          <p:cNvGrpSpPr/>
          <p:nvPr/>
        </p:nvGrpSpPr>
        <p:grpSpPr>
          <a:xfrm>
            <a:off x="554927" y="1809110"/>
            <a:ext cx="5778760" cy="1015663"/>
            <a:chOff x="554927" y="1881525"/>
            <a:chExt cx="5778760" cy="1015663"/>
          </a:xfrm>
        </p:grpSpPr>
        <p:sp>
          <p:nvSpPr>
            <p:cNvPr id="16" name="Metin kutusu 15"/>
            <p:cNvSpPr txBox="1"/>
            <p:nvPr/>
          </p:nvSpPr>
          <p:spPr>
            <a:xfrm>
              <a:off x="746176" y="1881525"/>
              <a:ext cx="5587511" cy="1015663"/>
            </a:xfrm>
            <a:prstGeom prst="rect">
              <a:avLst/>
            </a:prstGeom>
            <a:noFill/>
          </p:spPr>
          <p:txBody>
            <a:bodyPr wrap="square" rtlCol="0">
              <a:spAutoFit/>
            </a:bodyPr>
            <a:lstStyle/>
            <a:p>
              <a:r>
                <a:rPr lang="tr-TR" sz="2000" dirty="0">
                  <a:solidFill>
                    <a:srgbClr val="575757"/>
                  </a:solidFill>
                </a:rPr>
                <a:t>Bu konu uzmanlık isteyen bir alan</a:t>
              </a:r>
            </a:p>
            <a:p>
              <a:r>
                <a:rPr lang="tr-TR" sz="2000" dirty="0">
                  <a:solidFill>
                    <a:srgbClr val="575757"/>
                  </a:solidFill>
                </a:rPr>
                <a:t>olduğu için öncelikle okulunuzun rehber</a:t>
              </a:r>
            </a:p>
            <a:p>
              <a:r>
                <a:rPr lang="tr-TR" sz="2000" dirty="0">
                  <a:solidFill>
                    <a:srgbClr val="575757"/>
                  </a:solidFill>
                </a:rPr>
                <a:t>öğretmenine danışmanız gerekir. </a:t>
              </a:r>
            </a:p>
          </p:txBody>
        </p:sp>
        <p:pic>
          <p:nvPicPr>
            <p:cNvPr id="2" name="Resim 1"/>
            <p:cNvPicPr>
              <a:picLocks noChangeAspect="1"/>
            </p:cNvPicPr>
            <p:nvPr/>
          </p:nvPicPr>
          <p:blipFill>
            <a:blip r:embed="rId3"/>
            <a:stretch>
              <a:fillRect/>
            </a:stretch>
          </p:blipFill>
          <p:spPr>
            <a:xfrm>
              <a:off x="554927" y="1991580"/>
              <a:ext cx="191250" cy="180000"/>
            </a:xfrm>
            <a:prstGeom prst="rect">
              <a:avLst/>
            </a:prstGeom>
          </p:spPr>
        </p:pic>
      </p:grpSp>
      <p:sp>
        <p:nvSpPr>
          <p:cNvPr id="37"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4"/>
            <a:srcRect/>
            <a:stretch>
              <a:fillRect/>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grpSp>
        <p:nvGrpSpPr>
          <p:cNvPr id="17" name="Grup 16"/>
          <p:cNvGrpSpPr/>
          <p:nvPr/>
        </p:nvGrpSpPr>
        <p:grpSpPr>
          <a:xfrm>
            <a:off x="554927" y="2890198"/>
            <a:ext cx="5778760" cy="1323439"/>
            <a:chOff x="554927" y="1881525"/>
            <a:chExt cx="5778760" cy="1323439"/>
          </a:xfrm>
        </p:grpSpPr>
        <p:sp>
          <p:nvSpPr>
            <p:cNvPr id="18" name="Metin kutusu 17"/>
            <p:cNvSpPr txBox="1"/>
            <p:nvPr/>
          </p:nvSpPr>
          <p:spPr>
            <a:xfrm>
              <a:off x="746176" y="1881525"/>
              <a:ext cx="5587511" cy="1323439"/>
            </a:xfrm>
            <a:prstGeom prst="rect">
              <a:avLst/>
            </a:prstGeom>
            <a:noFill/>
          </p:spPr>
          <p:txBody>
            <a:bodyPr wrap="square" rtlCol="0">
              <a:spAutoFit/>
            </a:bodyPr>
            <a:lstStyle/>
            <a:p>
              <a:r>
                <a:rPr lang="tr-TR" sz="2000" dirty="0">
                  <a:solidFill>
                    <a:srgbClr val="575757"/>
                  </a:solidFill>
                </a:rPr>
                <a:t>Böyle bir durumda yapabileceğiniz en</a:t>
              </a:r>
            </a:p>
            <a:p>
              <a:r>
                <a:rPr lang="tr-TR" sz="2000" dirty="0">
                  <a:solidFill>
                    <a:srgbClr val="575757"/>
                  </a:solidFill>
                </a:rPr>
                <a:t>önemli şey madde kullanan arkadaşınıza</a:t>
              </a:r>
            </a:p>
            <a:p>
              <a:r>
                <a:rPr lang="tr-TR" sz="2000" dirty="0">
                  <a:solidFill>
                    <a:srgbClr val="575757"/>
                  </a:solidFill>
                </a:rPr>
                <a:t>sıcak bir ilgi sunmak ve onu doğru</a:t>
              </a:r>
            </a:p>
            <a:p>
              <a:r>
                <a:rPr lang="tr-TR" sz="2000" dirty="0">
                  <a:solidFill>
                    <a:srgbClr val="575757"/>
                  </a:solidFill>
                </a:rPr>
                <a:t>kişilere yönlendirmektir. </a:t>
              </a:r>
            </a:p>
          </p:txBody>
        </p:sp>
        <p:pic>
          <p:nvPicPr>
            <p:cNvPr id="19" name="Resim 18"/>
            <p:cNvPicPr>
              <a:picLocks noChangeAspect="1"/>
            </p:cNvPicPr>
            <p:nvPr/>
          </p:nvPicPr>
          <p:blipFill>
            <a:blip r:embed="rId3"/>
            <a:stretch>
              <a:fillRect/>
            </a:stretch>
          </p:blipFill>
          <p:spPr>
            <a:xfrm>
              <a:off x="554927" y="1991580"/>
              <a:ext cx="191250" cy="180000"/>
            </a:xfrm>
            <a:prstGeom prst="rect">
              <a:avLst/>
            </a:prstGeom>
          </p:spPr>
        </p:pic>
      </p:grpSp>
      <p:grpSp>
        <p:nvGrpSpPr>
          <p:cNvPr id="20" name="Grup 19"/>
          <p:cNvGrpSpPr/>
          <p:nvPr/>
        </p:nvGrpSpPr>
        <p:grpSpPr>
          <a:xfrm>
            <a:off x="554927" y="4277526"/>
            <a:ext cx="5778760" cy="707886"/>
            <a:chOff x="554927" y="1881525"/>
            <a:chExt cx="5778760" cy="707886"/>
          </a:xfrm>
        </p:grpSpPr>
        <p:sp>
          <p:nvSpPr>
            <p:cNvPr id="21" name="Metin kutusu 20"/>
            <p:cNvSpPr txBox="1"/>
            <p:nvPr/>
          </p:nvSpPr>
          <p:spPr>
            <a:xfrm>
              <a:off x="746176" y="1881525"/>
              <a:ext cx="5587511" cy="707886"/>
            </a:xfrm>
            <a:prstGeom prst="rect">
              <a:avLst/>
            </a:prstGeom>
            <a:noFill/>
          </p:spPr>
          <p:txBody>
            <a:bodyPr wrap="square" rtlCol="0">
              <a:spAutoFit/>
            </a:bodyPr>
            <a:lstStyle/>
            <a:p>
              <a:r>
                <a:rPr lang="tr-TR" sz="2000" dirty="0">
                  <a:solidFill>
                    <a:srgbClr val="575757"/>
                  </a:solidFill>
                </a:rPr>
                <a:t>Unutmayın, madde kullanan bir</a:t>
              </a:r>
            </a:p>
            <a:p>
              <a:r>
                <a:rPr lang="tr-TR" sz="2000" dirty="0">
                  <a:solidFill>
                    <a:srgbClr val="575757"/>
                  </a:solidFill>
                </a:rPr>
                <a:t>kişiyi siz tedavi edemezsiniz.</a:t>
              </a:r>
            </a:p>
          </p:txBody>
        </p:sp>
        <p:pic>
          <p:nvPicPr>
            <p:cNvPr id="22" name="Resim 21"/>
            <p:cNvPicPr>
              <a:picLocks noChangeAspect="1"/>
            </p:cNvPicPr>
            <p:nvPr/>
          </p:nvPicPr>
          <p:blipFill>
            <a:blip r:embed="rId3"/>
            <a:stretch>
              <a:fillRect/>
            </a:stretch>
          </p:blipFill>
          <p:spPr>
            <a:xfrm>
              <a:off x="554927" y="1991580"/>
              <a:ext cx="191250" cy="180000"/>
            </a:xfrm>
            <a:prstGeom prst="rect">
              <a:avLst/>
            </a:prstGeom>
          </p:spPr>
        </p:pic>
      </p:grpSp>
    </p:spTree>
    <p:extLst>
      <p:ext uri="{BB962C8B-B14F-4D97-AF65-F5344CB8AC3E}">
        <p14:creationId xmlns:p14="http://schemas.microsoft.com/office/powerpoint/2010/main" val="265439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250" fill="hold"/>
                                        <p:tgtEl>
                                          <p:spTgt spid="37"/>
                                        </p:tgtEl>
                                        <p:attrNameLst>
                                          <p:attrName>ppt_x</p:attrName>
                                        </p:attrNameLst>
                                      </p:cBhvr>
                                      <p:tavLst>
                                        <p:tav tm="0">
                                          <p:val>
                                            <p:strVal val="1+#ppt_w/2"/>
                                          </p:val>
                                        </p:tav>
                                        <p:tav tm="100000">
                                          <p:val>
                                            <p:strVal val="#ppt_x"/>
                                          </p:val>
                                        </p:tav>
                                      </p:tavLst>
                                    </p:anim>
                                    <p:anim calcmode="lin" valueType="num">
                                      <p:cBhvr additive="base">
                                        <p:cTn id="17" dur="250" fill="hold"/>
                                        <p:tgtEl>
                                          <p:spTgt spid="37"/>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10" presetClass="entr" presetSubtype="0"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250"/>
                                        <p:tgtEl>
                                          <p:spTgt spid="10"/>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250"/>
                                        <p:tgtEl>
                                          <p:spTgt spid="17"/>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p:bldP spid="3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50" y="501293"/>
            <a:ext cx="6815840" cy="830997"/>
          </a:xfrm>
          <a:prstGeom prst="rect">
            <a:avLst/>
          </a:prstGeom>
          <a:noFill/>
        </p:spPr>
        <p:txBody>
          <a:bodyPr wrap="none" rtlCol="0">
            <a:spAutoFit/>
          </a:bodyPr>
          <a:lstStyle/>
          <a:p>
            <a:r>
              <a:rPr lang="tr-TR" sz="4800" b="1" dirty="0"/>
              <a:t>Bağımlılık </a:t>
            </a:r>
            <a:r>
              <a:rPr lang="tr-TR" sz="4800" b="1" dirty="0" smtClean="0"/>
              <a:t>Tedavi </a:t>
            </a:r>
            <a:r>
              <a:rPr lang="tr-TR" sz="4800" b="1" dirty="0"/>
              <a:t>E</a:t>
            </a:r>
            <a:r>
              <a:rPr lang="tr-TR" sz="4800" b="1" dirty="0" smtClean="0"/>
              <a:t>dilebilir</a:t>
            </a:r>
            <a:endParaRPr lang="tr-TR" sz="4800" b="1" dirty="0"/>
          </a:p>
        </p:txBody>
      </p:sp>
      <p:grpSp>
        <p:nvGrpSpPr>
          <p:cNvPr id="39" name="Grup 38"/>
          <p:cNvGrpSpPr/>
          <p:nvPr/>
        </p:nvGrpSpPr>
        <p:grpSpPr>
          <a:xfrm>
            <a:off x="554927" y="2291247"/>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Kullanıcılar arasında “bu hastalığın tedavisi olmadığı” yolunda bir kanı yerleşmiştir. Oysa uyuşturucu madde kullanan kişiler için zor da olsa tedavi vardır.</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6" y="3558165"/>
            <a:ext cx="6933893" cy="1631216"/>
            <a:chOff x="554927" y="2447025"/>
            <a:chExt cx="6902886" cy="1631216"/>
          </a:xfrm>
        </p:grpSpPr>
        <p:sp>
          <p:nvSpPr>
            <p:cNvPr id="43" name="Dikdörtgen 42"/>
            <p:cNvSpPr/>
            <p:nvPr/>
          </p:nvSpPr>
          <p:spPr>
            <a:xfrm>
              <a:off x="746176" y="2447025"/>
              <a:ext cx="6711637" cy="1631216"/>
            </a:xfrm>
            <a:prstGeom prst="rect">
              <a:avLst/>
            </a:prstGeom>
          </p:spPr>
          <p:txBody>
            <a:bodyPr wrap="square">
              <a:spAutoFit/>
            </a:bodyPr>
            <a:lstStyle/>
            <a:p>
              <a:r>
                <a:rPr lang="tr-TR" sz="2000" dirty="0">
                  <a:solidFill>
                    <a:srgbClr val="575757"/>
                  </a:solidFill>
                </a:rPr>
                <a:t>Bunun yanı sıra temiz kalma davranışını gösteren kişileri bekleyen </a:t>
              </a:r>
              <a:r>
                <a:rPr lang="tr-TR" sz="2000" dirty="0" smtClean="0">
                  <a:solidFill>
                    <a:srgbClr val="575757"/>
                  </a:solidFill>
                </a:rPr>
                <a:t>en büyük </a:t>
              </a:r>
              <a:r>
                <a:rPr lang="tr-TR" sz="2000" dirty="0">
                  <a:solidFill>
                    <a:srgbClr val="575757"/>
                  </a:solidFill>
                </a:rPr>
                <a:t>risk, tekrar madde kullanımına başlamaktır. </a:t>
              </a:r>
              <a:r>
                <a:rPr lang="tr-TR" sz="2000" b="1" dirty="0">
                  <a:solidFill>
                    <a:srgbClr val="575757"/>
                  </a:solidFill>
                </a:rPr>
                <a:t>Kişi bıraktıktan sonra, bir daha hiçbir zaman </a:t>
              </a:r>
              <a:r>
                <a:rPr lang="tr-TR" sz="2000" b="1" dirty="0" smtClean="0">
                  <a:solidFill>
                    <a:srgbClr val="575757"/>
                  </a:solidFill>
                </a:rPr>
                <a:t>tekrar kullanmamalıdır</a:t>
              </a:r>
              <a:r>
                <a:rPr lang="tr-TR" sz="2000" b="1" dirty="0">
                  <a:solidFill>
                    <a:srgbClr val="575757"/>
                  </a:solidFill>
                </a:rPr>
                <a:t>. </a:t>
              </a:r>
            </a:p>
            <a:p>
              <a:endParaRPr lang="tr-TR" sz="2000" dirty="0" smtClean="0">
                <a:solidFill>
                  <a:srgbClr val="575757"/>
                </a:solidFill>
              </a:endParaRP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20648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250"/>
                                        <p:tgtEl>
                                          <p:spTgt spid="42"/>
                                        </p:tgtEl>
                                      </p:cBhvr>
                                    </p:animEffect>
                                  </p:childTnLst>
                                </p:cTn>
                              </p:par>
                            </p:childTnLst>
                          </p:cTn>
                        </p:par>
                        <p:par>
                          <p:cTn id="21" fill="hold">
                            <p:stCondLst>
                              <p:cond delay="1000"/>
                            </p:stCondLst>
                            <p:childTnLst>
                              <p:par>
                                <p:cTn id="22" presetID="2" presetClass="entr" presetSubtype="2" fill="hold" grpId="0" nodeType="after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250" fill="hold"/>
                                        <p:tgtEl>
                                          <p:spTgt spid="20"/>
                                        </p:tgtEl>
                                        <p:attrNameLst>
                                          <p:attrName>ppt_x</p:attrName>
                                        </p:attrNameLst>
                                      </p:cBhvr>
                                      <p:tavLst>
                                        <p:tav tm="0">
                                          <p:val>
                                            <p:strVal val="1+#ppt_w/2"/>
                                          </p:val>
                                        </p:tav>
                                        <p:tav tm="100000">
                                          <p:val>
                                            <p:strVal val="#ppt_x"/>
                                          </p:val>
                                        </p:tav>
                                      </p:tavLst>
                                    </p:anim>
                                    <p:anim calcmode="lin" valueType="num">
                                      <p:cBhvr additive="base">
                                        <p:cTn id="25"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0">
            <a:blip r:embed="rId3"/>
            <a:srcRect/>
            <a:stretch>
              <a:fillRect t="-49000" b="-12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178191" y="1778960"/>
            <a:ext cx="7101162" cy="523220"/>
          </a:xfrm>
          <a:prstGeom prst="rect">
            <a:avLst/>
          </a:prstGeom>
          <a:noFill/>
        </p:spPr>
        <p:txBody>
          <a:bodyPr wrap="square" rtlCol="0">
            <a:spAutoFit/>
          </a:bodyPr>
          <a:lstStyle/>
          <a:p>
            <a:r>
              <a:rPr lang="tr-TR" sz="2800" b="1" dirty="0">
                <a:solidFill>
                  <a:schemeClr val="tx1">
                    <a:lumMod val="65000"/>
                    <a:lumOff val="35000"/>
                  </a:schemeClr>
                </a:solidFill>
              </a:rPr>
              <a:t>Bir </a:t>
            </a:r>
            <a:r>
              <a:rPr lang="tr-TR" sz="2800" b="1" dirty="0" smtClean="0">
                <a:solidFill>
                  <a:schemeClr val="tx1">
                    <a:lumMod val="65000"/>
                    <a:lumOff val="35000"/>
                  </a:schemeClr>
                </a:solidFill>
              </a:rPr>
              <a:t>daha </a:t>
            </a:r>
            <a:r>
              <a:rPr lang="tr-TR" sz="2800" b="1" dirty="0">
                <a:solidFill>
                  <a:schemeClr val="tx1">
                    <a:lumMod val="65000"/>
                    <a:lumOff val="35000"/>
                  </a:schemeClr>
                </a:solidFill>
              </a:rPr>
              <a:t>h</a:t>
            </a:r>
            <a:r>
              <a:rPr lang="tr-TR" sz="2800" b="1" dirty="0" smtClean="0">
                <a:solidFill>
                  <a:schemeClr val="tx1">
                    <a:lumMod val="65000"/>
                    <a:lumOff val="35000"/>
                  </a:schemeClr>
                </a:solidFill>
              </a:rPr>
              <a:t>içbir </a:t>
            </a:r>
            <a:r>
              <a:rPr lang="tr-TR" sz="2800" b="1" dirty="0">
                <a:solidFill>
                  <a:schemeClr val="tx1">
                    <a:lumMod val="65000"/>
                    <a:lumOff val="35000"/>
                  </a:schemeClr>
                </a:solidFill>
              </a:rPr>
              <a:t>zaman tekrar kullanılmamalıdır.</a:t>
            </a:r>
          </a:p>
        </p:txBody>
      </p:sp>
      <p:grpSp>
        <p:nvGrpSpPr>
          <p:cNvPr id="42" name="Grup 41"/>
          <p:cNvGrpSpPr/>
          <p:nvPr/>
        </p:nvGrpSpPr>
        <p:grpSpPr>
          <a:xfrm>
            <a:off x="240020" y="2545034"/>
            <a:ext cx="6902886" cy="707886"/>
            <a:chOff x="554927" y="2447025"/>
            <a:chExt cx="6902886" cy="707886"/>
          </a:xfrm>
        </p:grpSpPr>
        <p:sp>
          <p:nvSpPr>
            <p:cNvPr id="43" name="Dikdörtgen 42"/>
            <p:cNvSpPr/>
            <p:nvPr/>
          </p:nvSpPr>
          <p:spPr>
            <a:xfrm>
              <a:off x="746176" y="2447025"/>
              <a:ext cx="6711637" cy="707886"/>
            </a:xfrm>
            <a:prstGeom prst="rect">
              <a:avLst/>
            </a:prstGeom>
          </p:spPr>
          <p:txBody>
            <a:bodyPr wrap="square">
              <a:spAutoFit/>
            </a:bodyPr>
            <a:lstStyle/>
            <a:p>
              <a:r>
                <a:rPr lang="tr-TR" sz="2000" dirty="0">
                  <a:solidFill>
                    <a:srgbClr val="575757"/>
                  </a:solidFill>
                </a:rPr>
                <a:t>Bir kez kullanması onun eski günlerine dönmesine ve yıkıcı sonuçlar yaşamasına neden olur.  </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73624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42"/>
                                        </p:tgtEl>
                                        <p:attrNameLst>
                                          <p:attrName>style.visibility</p:attrName>
                                        </p:attrNameLst>
                                      </p:cBhvr>
                                      <p:to>
                                        <p:strVal val="visible"/>
                                      </p:to>
                                    </p:set>
                                    <p:animEffect transition="in" filter="fade">
                                      <p:cBhvr>
                                        <p:cTn id="16" dur="250"/>
                                        <p:tgtEl>
                                          <p:spTgt spid="42"/>
                                        </p:tgtEl>
                                      </p:cBhvr>
                                    </p:animEffect>
                                  </p:childTnLst>
                                </p:cTn>
                              </p:par>
                            </p:childTnLst>
                          </p:cTn>
                        </p:par>
                        <p:par>
                          <p:cTn id="17" fill="hold">
                            <p:stCondLst>
                              <p:cond delay="750"/>
                            </p:stCondLst>
                            <p:childTnLst>
                              <p:par>
                                <p:cTn id="18" presetID="2" presetClass="entr" presetSubtype="2" fill="hold" grpId="0" nodeType="after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additive="base">
                                        <p:cTn id="20" dur="250" fill="hold"/>
                                        <p:tgtEl>
                                          <p:spTgt spid="20"/>
                                        </p:tgtEl>
                                        <p:attrNameLst>
                                          <p:attrName>ppt_x</p:attrName>
                                        </p:attrNameLst>
                                      </p:cBhvr>
                                      <p:tavLst>
                                        <p:tav tm="0">
                                          <p:val>
                                            <p:strVal val="1+#ppt_w/2"/>
                                          </p:val>
                                        </p:tav>
                                        <p:tav tm="100000">
                                          <p:val>
                                            <p:strVal val="#ppt_x"/>
                                          </p:val>
                                        </p:tav>
                                      </p:tavLst>
                                    </p:anim>
                                    <p:anim calcmode="lin" valueType="num">
                                      <p:cBhvr additive="base">
                                        <p:cTn id="21" dur="2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87816"/>
            <a:ext cx="8798925" cy="1569660"/>
          </a:xfrm>
          <a:prstGeom prst="rect">
            <a:avLst/>
          </a:prstGeom>
          <a:noFill/>
        </p:spPr>
        <p:txBody>
          <a:bodyPr wrap="square" rtlCol="0">
            <a:spAutoFit/>
          </a:bodyPr>
          <a:lstStyle/>
          <a:p>
            <a:r>
              <a:rPr lang="tr-TR" sz="4800" b="1" dirty="0" smtClean="0"/>
              <a:t>Okuldaki Disiplin </a:t>
            </a:r>
          </a:p>
          <a:p>
            <a:r>
              <a:rPr lang="tr-TR" sz="4800" b="1" dirty="0" smtClean="0"/>
              <a:t>Süreci ve Cezalar</a:t>
            </a:r>
            <a:endParaRPr lang="tr-TR" sz="4800" b="1"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Tütün ve tütün mamullerini bulunduran</a:t>
              </a:r>
            </a:p>
            <a:p>
              <a:r>
                <a:rPr lang="tr-TR" sz="2000" dirty="0">
                  <a:solidFill>
                    <a:srgbClr val="575757"/>
                  </a:solidFill>
                </a:rPr>
                <a:t>veya içen öğrencilere kınama,</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Sarhoşluk veren zararlı maddeleri bulunduran</a:t>
              </a:r>
            </a:p>
            <a:p>
              <a:r>
                <a:rPr lang="tr-TR" sz="2000" dirty="0">
                  <a:solidFill>
                    <a:srgbClr val="575757"/>
                  </a:solidFill>
                </a:rPr>
                <a:t>veya kullanan öğrencilere okuldan </a:t>
              </a:r>
            </a:p>
            <a:p>
              <a:r>
                <a:rPr lang="tr-TR" sz="2000" dirty="0">
                  <a:solidFill>
                    <a:srgbClr val="575757"/>
                  </a:solidFill>
                </a:rPr>
                <a:t>kısa süreli uzaklaştırma,</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1742153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250"/>
                                        <p:tgtEl>
                                          <p:spTgt spid="55"/>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56"/>
                                        </p:tgtEl>
                                        <p:attrNameLst>
                                          <p:attrName>style.visibility</p:attrName>
                                        </p:attrNameLst>
                                      </p:cBhvr>
                                      <p:to>
                                        <p:strVal val="visible"/>
                                      </p:to>
                                    </p:set>
                                    <p:animEffect transition="in" filter="fade">
                                      <p:cBhvr>
                                        <p:cTn id="20" dur="250"/>
                                        <p:tgtEl>
                                          <p:spTgt spid="5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250"/>
                                        <p:tgtEl>
                                          <p:spTgt spid="39"/>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25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P spid="55" grpId="0" animBg="1"/>
      <p:bldP spid="56"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55" name="Oval 5"/>
          <p:cNvSpPr>
            <a:spLocks noChangeArrowheads="1"/>
          </p:cNvSpPr>
          <p:nvPr/>
        </p:nvSpPr>
        <p:spPr bwMode="auto">
          <a:xfrm>
            <a:off x="8386019" y="650801"/>
            <a:ext cx="3109692" cy="3109691"/>
          </a:xfrm>
          <a:prstGeom prst="ellipse">
            <a:avLst/>
          </a:prstGeom>
          <a:noFill/>
          <a:ln w="241300" cap="flat">
            <a:solidFill>
              <a:srgbClr val="DADAD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dirty="0"/>
          </a:p>
        </p:txBody>
      </p:sp>
      <p:sp>
        <p:nvSpPr>
          <p:cNvPr id="56" name="Oval 6"/>
          <p:cNvSpPr>
            <a:spLocks noChangeArrowheads="1"/>
          </p:cNvSpPr>
          <p:nvPr/>
        </p:nvSpPr>
        <p:spPr bwMode="auto">
          <a:xfrm flipH="1">
            <a:off x="8706490" y="971273"/>
            <a:ext cx="2470075" cy="2471302"/>
          </a:xfrm>
          <a:prstGeom prst="ellipse">
            <a:avLst/>
          </a:prstGeom>
          <a:blipFill dpi="0" rotWithShape="0">
            <a:blip r:embed="rId3"/>
            <a:srcRect/>
            <a:stretch>
              <a:fillRect l="-48000" t="-29000" r="-90000" b="-18000"/>
            </a:stretch>
          </a:blipFill>
          <a:ln w="15875" cap="flat">
            <a:solidFill>
              <a:srgbClr val="11A74F"/>
            </a:solidFill>
            <a:prstDash val="solid"/>
            <a:miter lim="800000"/>
            <a:headEnd/>
            <a:tailEnd/>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54927" y="2429524"/>
            <a:ext cx="7462918" cy="707886"/>
            <a:chOff x="554927" y="2447025"/>
            <a:chExt cx="7462918" cy="707886"/>
          </a:xfrm>
        </p:grpSpPr>
        <p:sp>
          <p:nvSpPr>
            <p:cNvPr id="40" name="Dikdörtgen 39"/>
            <p:cNvSpPr/>
            <p:nvPr/>
          </p:nvSpPr>
          <p:spPr>
            <a:xfrm>
              <a:off x="746177" y="2447025"/>
              <a:ext cx="7271668" cy="707886"/>
            </a:xfrm>
            <a:prstGeom prst="rect">
              <a:avLst/>
            </a:prstGeom>
          </p:spPr>
          <p:txBody>
            <a:bodyPr wrap="square">
              <a:spAutoFit/>
            </a:bodyPr>
            <a:lstStyle/>
            <a:p>
              <a:r>
                <a:rPr lang="tr-TR" sz="2000" dirty="0">
                  <a:solidFill>
                    <a:srgbClr val="575757"/>
                  </a:solidFill>
                </a:rPr>
                <a:t>Bağımlılık yapan zararlı maddeleri bulunduran</a:t>
              </a:r>
            </a:p>
            <a:p>
              <a:r>
                <a:rPr lang="tr-TR" sz="2000" dirty="0">
                  <a:solidFill>
                    <a:srgbClr val="575757"/>
                  </a:solidFill>
                </a:rPr>
                <a:t>veya kullanan öğrencilere okul değiştirme,</a:t>
              </a:r>
            </a:p>
          </p:txBody>
        </p:sp>
        <p:pic>
          <p:nvPicPr>
            <p:cNvPr id="41" name="Resim 40"/>
            <p:cNvPicPr>
              <a:picLocks noChangeAspect="1"/>
            </p:cNvPicPr>
            <p:nvPr/>
          </p:nvPicPr>
          <p:blipFill>
            <a:blip r:embed="rId4"/>
            <a:stretch>
              <a:fillRect/>
            </a:stretch>
          </p:blipFill>
          <p:spPr>
            <a:xfrm>
              <a:off x="554927" y="2549458"/>
              <a:ext cx="191250" cy="180000"/>
            </a:xfrm>
            <a:prstGeom prst="rect">
              <a:avLst/>
            </a:prstGeom>
          </p:spPr>
        </p:pic>
      </p:grpSp>
      <p:grpSp>
        <p:nvGrpSpPr>
          <p:cNvPr id="42" name="Grup 41"/>
          <p:cNvGrpSpPr/>
          <p:nvPr/>
        </p:nvGrpSpPr>
        <p:grpSpPr>
          <a:xfrm>
            <a:off x="554927" y="3298827"/>
            <a:ext cx="11322440" cy="1015663"/>
            <a:chOff x="554927" y="2447025"/>
            <a:chExt cx="11322440" cy="1015663"/>
          </a:xfrm>
        </p:grpSpPr>
        <p:sp>
          <p:nvSpPr>
            <p:cNvPr id="43" name="Dikdörtgen 42"/>
            <p:cNvSpPr/>
            <p:nvPr/>
          </p:nvSpPr>
          <p:spPr>
            <a:xfrm>
              <a:off x="746176" y="2447025"/>
              <a:ext cx="11131191" cy="1015663"/>
            </a:xfrm>
            <a:prstGeom prst="rect">
              <a:avLst/>
            </a:prstGeom>
          </p:spPr>
          <p:txBody>
            <a:bodyPr wrap="square">
              <a:spAutoFit/>
            </a:bodyPr>
            <a:lstStyle/>
            <a:p>
              <a:r>
                <a:rPr lang="tr-TR" sz="2000" dirty="0">
                  <a:solidFill>
                    <a:srgbClr val="575757"/>
                  </a:solidFill>
                </a:rPr>
                <a:t>Bağımlılık yapan zararlı maddelerin ticaretini</a:t>
              </a:r>
            </a:p>
            <a:p>
              <a:r>
                <a:rPr lang="tr-TR" sz="2000" dirty="0">
                  <a:solidFill>
                    <a:srgbClr val="575757"/>
                  </a:solidFill>
                </a:rPr>
                <a:t>yapan öğrencilere örgün eğitim dışına</a:t>
              </a:r>
            </a:p>
            <a:p>
              <a:r>
                <a:rPr lang="tr-TR" sz="2000" dirty="0">
                  <a:solidFill>
                    <a:srgbClr val="575757"/>
                  </a:solidFill>
                </a:rPr>
                <a:t>çıkarma cezaları verilir.</a:t>
              </a:r>
            </a:p>
          </p:txBody>
        </p:sp>
        <p:pic>
          <p:nvPicPr>
            <p:cNvPr id="44" name="Resim 43"/>
            <p:cNvPicPr>
              <a:picLocks noChangeAspect="1"/>
            </p:cNvPicPr>
            <p:nvPr/>
          </p:nvPicPr>
          <p:blipFill>
            <a:blip r:embed="rId4"/>
            <a:stretch>
              <a:fillRect/>
            </a:stretch>
          </p:blipFill>
          <p:spPr>
            <a:xfrm>
              <a:off x="554927" y="2549458"/>
              <a:ext cx="191250" cy="180000"/>
            </a:xfrm>
            <a:prstGeom prst="rect">
              <a:avLst/>
            </a:prstGeom>
          </p:spPr>
        </p:pic>
      </p:grpSp>
      <p:sp>
        <p:nvSpPr>
          <p:cNvPr id="19" name="Metin kutusu 18">
            <a:extLst>
              <a:ext uri="{FF2B5EF4-FFF2-40B4-BE49-F238E27FC236}">
                <a16:creationId xmlns:a16="http://schemas.microsoft.com/office/drawing/2014/main" id="{D948B308-9916-0646-9628-46F5979BD5F3}"/>
              </a:ext>
            </a:extLst>
          </p:cNvPr>
          <p:cNvSpPr txBox="1"/>
          <p:nvPr/>
        </p:nvSpPr>
        <p:spPr>
          <a:xfrm>
            <a:off x="356650" y="487816"/>
            <a:ext cx="4625497" cy="1569660"/>
          </a:xfrm>
          <a:prstGeom prst="rect">
            <a:avLst/>
          </a:prstGeom>
          <a:noFill/>
        </p:spPr>
        <p:txBody>
          <a:bodyPr wrap="none" rtlCol="0">
            <a:spAutoFit/>
          </a:bodyPr>
          <a:lstStyle/>
          <a:p>
            <a:r>
              <a:rPr lang="tr-TR" sz="4800" b="1" dirty="0"/>
              <a:t>Okuldaki Disiplin </a:t>
            </a:r>
          </a:p>
          <a:p>
            <a:r>
              <a:rPr lang="tr-TR" sz="4800" b="1" dirty="0"/>
              <a:t>Süreci ve Cezalar</a:t>
            </a:r>
          </a:p>
        </p:txBody>
      </p:sp>
    </p:spTree>
    <p:extLst>
      <p:ext uri="{BB962C8B-B14F-4D97-AF65-F5344CB8AC3E}">
        <p14:creationId xmlns:p14="http://schemas.microsoft.com/office/powerpoint/2010/main" val="11513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fade">
                                      <p:cBhvr>
                                        <p:cTn id="12" dur="250"/>
                                        <p:tgtEl>
                                          <p:spTgt spid="55"/>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56"/>
                                        </p:tgtEl>
                                        <p:attrNameLst>
                                          <p:attrName>style.visibility</p:attrName>
                                        </p:attrNameLst>
                                      </p:cBhvr>
                                      <p:to>
                                        <p:strVal val="visible"/>
                                      </p:to>
                                    </p:set>
                                    <p:animEffect transition="in" filter="fade">
                                      <p:cBhvr>
                                        <p:cTn id="16" dur="250"/>
                                        <p:tgtEl>
                                          <p:spTgt spid="56"/>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9"/>
                                        </p:tgtEl>
                                        <p:attrNameLst>
                                          <p:attrName>style.visibility</p:attrName>
                                        </p:attrNameLst>
                                      </p:cBhvr>
                                      <p:to>
                                        <p:strVal val="visible"/>
                                      </p:to>
                                    </p:set>
                                    <p:animEffect transition="in" filter="fade">
                                      <p:cBhvr>
                                        <p:cTn id="20" dur="250"/>
                                        <p:tgtEl>
                                          <p:spTgt spid="39"/>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42"/>
                                        </p:tgtEl>
                                        <p:attrNameLst>
                                          <p:attrName>style.visibility</p:attrName>
                                        </p:attrNameLst>
                                      </p:cBhvr>
                                      <p:to>
                                        <p:strVal val="visible"/>
                                      </p:to>
                                    </p:set>
                                    <p:animEffect transition="in" filter="fade">
                                      <p:cBhvr>
                                        <p:cTn id="24" dur="250"/>
                                        <p:tgtEl>
                                          <p:spTgt spid="42"/>
                                        </p:tgtEl>
                                      </p:cBhvr>
                                    </p:animEffect>
                                  </p:childTnLst>
                                </p:cTn>
                              </p:par>
                            </p:childTnLst>
                          </p:cTn>
                        </p:par>
                        <p:par>
                          <p:cTn id="25" fill="hold">
                            <p:stCondLst>
                              <p:cond delay="1250"/>
                            </p:stCondLst>
                            <p:childTnLst>
                              <p:par>
                                <p:cTn id="26" presetID="10" presetClass="entr" presetSubtype="0" fill="hold" grpId="0" nodeType="after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2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55" grpId="0" animBg="1"/>
      <p:bldP spid="56" grpId="0" animBg="1"/>
      <p:bldP spid="1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Freeform 5"/>
          <p:cNvSpPr>
            <a:spLocks/>
          </p:cNvSpPr>
          <p:nvPr/>
        </p:nvSpPr>
        <p:spPr bwMode="auto">
          <a:xfrm>
            <a:off x="7026275" y="1722775"/>
            <a:ext cx="5175250" cy="3513138"/>
          </a:xfrm>
          <a:custGeom>
            <a:avLst/>
            <a:gdLst>
              <a:gd name="T0" fmla="*/ 705 w 3260"/>
              <a:gd name="T1" fmla="*/ 0 h 2213"/>
              <a:gd name="T2" fmla="*/ 3260 w 3260"/>
              <a:gd name="T3" fmla="*/ 0 h 2213"/>
              <a:gd name="T4" fmla="*/ 3260 w 3260"/>
              <a:gd name="T5" fmla="*/ 2213 h 2213"/>
              <a:gd name="T6" fmla="*/ 0 w 3260"/>
              <a:gd name="T7" fmla="*/ 2213 h 2213"/>
              <a:gd name="T8" fmla="*/ 705 w 3260"/>
              <a:gd name="T9" fmla="*/ 0 h 2213"/>
            </a:gdLst>
            <a:ahLst/>
            <a:cxnLst>
              <a:cxn ang="0">
                <a:pos x="T0" y="T1"/>
              </a:cxn>
              <a:cxn ang="0">
                <a:pos x="T2" y="T3"/>
              </a:cxn>
              <a:cxn ang="0">
                <a:pos x="T4" y="T5"/>
              </a:cxn>
              <a:cxn ang="0">
                <a:pos x="T6" y="T7"/>
              </a:cxn>
              <a:cxn ang="0">
                <a:pos x="T8" y="T9"/>
              </a:cxn>
            </a:cxnLst>
            <a:rect l="0" t="0" r="r" b="b"/>
            <a:pathLst>
              <a:path w="3260" h="2213">
                <a:moveTo>
                  <a:pt x="705" y="0"/>
                </a:moveTo>
                <a:lnTo>
                  <a:pt x="3260" y="0"/>
                </a:lnTo>
                <a:lnTo>
                  <a:pt x="3260" y="2213"/>
                </a:lnTo>
                <a:lnTo>
                  <a:pt x="0" y="2213"/>
                </a:lnTo>
                <a:lnTo>
                  <a:pt x="705" y="0"/>
                </a:lnTo>
                <a:close/>
              </a:path>
            </a:pathLst>
          </a:custGeom>
          <a:blipFill dpi="0" rotWithShape="1">
            <a:blip r:embed="rId3"/>
            <a:srcRect/>
            <a:stretch>
              <a:fillRect l="-8000" r="-16000" b="-24000"/>
            </a:stretch>
          </a:blipFill>
          <a:ln>
            <a:solidFill>
              <a:schemeClr val="bg1">
                <a:lumMod val="85000"/>
              </a:schemeClr>
            </a:solidFill>
          </a:ln>
        </p:spPr>
        <p:txBody>
          <a:bodyPr vert="horz" wrap="square" lIns="91440" tIns="45720" rIns="91440" bIns="45720" numCol="1" anchor="t" anchorCtr="0" compatLnSpc="1">
            <a:prstTxWarp prst="textNoShape">
              <a:avLst/>
            </a:prstTxWarp>
          </a:bodyPr>
          <a:lstStyle/>
          <a:p>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4697"/>
            <a:ext cx="7490985" cy="1569660"/>
          </a:xfrm>
          <a:prstGeom prst="rect">
            <a:avLst/>
          </a:prstGeom>
          <a:noFill/>
        </p:spPr>
        <p:txBody>
          <a:bodyPr wrap="square" rtlCol="0">
            <a:spAutoFit/>
          </a:bodyPr>
          <a:lstStyle/>
          <a:p>
            <a:r>
              <a:rPr lang="tr-TR" sz="4800" b="1" dirty="0"/>
              <a:t>Bağımlılık </a:t>
            </a:r>
            <a:r>
              <a:rPr lang="tr-TR" sz="4800" b="1" dirty="0" smtClean="0"/>
              <a:t>Yapan </a:t>
            </a:r>
            <a:r>
              <a:rPr lang="tr-TR" sz="4800" b="1" dirty="0"/>
              <a:t>M</a:t>
            </a:r>
            <a:r>
              <a:rPr lang="tr-TR" sz="4800" b="1" dirty="0" smtClean="0"/>
              <a:t>addeler </a:t>
            </a:r>
            <a:r>
              <a:rPr lang="tr-TR" sz="4800" b="1" dirty="0"/>
              <a:t/>
            </a:r>
            <a:br>
              <a:rPr lang="tr-TR" sz="4800" b="1" dirty="0"/>
            </a:br>
            <a:r>
              <a:rPr lang="tr-TR" sz="4800" b="1" dirty="0" smtClean="0"/>
              <a:t>Nelerdir</a:t>
            </a:r>
            <a:r>
              <a:rPr lang="tr-TR" sz="4800" b="1" dirty="0"/>
              <a:t>?</a:t>
            </a:r>
          </a:p>
        </p:txBody>
      </p:sp>
      <p:grpSp>
        <p:nvGrpSpPr>
          <p:cNvPr id="25" name="Grup 24"/>
          <p:cNvGrpSpPr/>
          <p:nvPr/>
        </p:nvGrpSpPr>
        <p:grpSpPr>
          <a:xfrm>
            <a:off x="554927" y="2317259"/>
            <a:ext cx="2508231" cy="400110"/>
            <a:chOff x="554927" y="1881525"/>
            <a:chExt cx="2508231" cy="400110"/>
          </a:xfrm>
        </p:grpSpPr>
        <p:sp>
          <p:nvSpPr>
            <p:cNvPr id="26" name="Metin kutusu 25"/>
            <p:cNvSpPr txBox="1"/>
            <p:nvPr/>
          </p:nvSpPr>
          <p:spPr>
            <a:xfrm>
              <a:off x="746177" y="1881525"/>
              <a:ext cx="2316981" cy="400110"/>
            </a:xfrm>
            <a:prstGeom prst="rect">
              <a:avLst/>
            </a:prstGeom>
            <a:noFill/>
          </p:spPr>
          <p:txBody>
            <a:bodyPr wrap="none" rtlCol="0">
              <a:spAutoFit/>
            </a:bodyPr>
            <a:lstStyle/>
            <a:p>
              <a:r>
                <a:rPr lang="tr-TR" sz="2000" dirty="0">
                  <a:solidFill>
                    <a:srgbClr val="575757"/>
                  </a:solidFill>
                </a:rPr>
                <a:t>Çeşitli uyuşturucular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20994"/>
            <a:ext cx="4074364" cy="400110"/>
            <a:chOff x="554927" y="1881525"/>
            <a:chExt cx="4074364" cy="400110"/>
          </a:xfrm>
        </p:grpSpPr>
        <p:sp>
          <p:nvSpPr>
            <p:cNvPr id="31" name="Metin kutusu 30"/>
            <p:cNvSpPr txBox="1"/>
            <p:nvPr/>
          </p:nvSpPr>
          <p:spPr>
            <a:xfrm>
              <a:off x="746177" y="1881525"/>
              <a:ext cx="3883114" cy="400110"/>
            </a:xfrm>
            <a:prstGeom prst="rect">
              <a:avLst/>
            </a:prstGeom>
            <a:noFill/>
          </p:spPr>
          <p:txBody>
            <a:bodyPr wrap="none" rtlCol="0">
              <a:spAutoFit/>
            </a:bodyPr>
            <a:lstStyle/>
            <a:p>
              <a:r>
                <a:rPr lang="tr-TR" sz="2000" dirty="0">
                  <a:solidFill>
                    <a:srgbClr val="575757"/>
                  </a:solidFill>
                </a:rPr>
                <a:t>Uyarıcı ve hayal gördüren maddeler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37483"/>
            <a:ext cx="3022153" cy="400110"/>
            <a:chOff x="554927" y="1881525"/>
            <a:chExt cx="3022153" cy="400110"/>
          </a:xfrm>
        </p:grpSpPr>
        <p:sp>
          <p:nvSpPr>
            <p:cNvPr id="34" name="Metin kutusu 33"/>
            <p:cNvSpPr txBox="1"/>
            <p:nvPr/>
          </p:nvSpPr>
          <p:spPr>
            <a:xfrm>
              <a:off x="746177" y="1881525"/>
              <a:ext cx="2830903" cy="400110"/>
            </a:xfrm>
            <a:prstGeom prst="rect">
              <a:avLst/>
            </a:prstGeom>
            <a:noFill/>
          </p:spPr>
          <p:txBody>
            <a:bodyPr wrap="none" rtlCol="0">
              <a:spAutoFit/>
            </a:bodyPr>
            <a:lstStyle/>
            <a:p>
              <a:r>
                <a:rPr lang="tr-TR" sz="2000" dirty="0">
                  <a:solidFill>
                    <a:srgbClr val="575757"/>
                  </a:solidFill>
                </a:rPr>
                <a:t>Sigara ve alkollü içecekler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grpSp>
        <p:nvGrpSpPr>
          <p:cNvPr id="36" name="Grup 35"/>
          <p:cNvGrpSpPr/>
          <p:nvPr/>
        </p:nvGrpSpPr>
        <p:grpSpPr>
          <a:xfrm>
            <a:off x="554927" y="3610706"/>
            <a:ext cx="4606498" cy="707886"/>
            <a:chOff x="554927" y="1881525"/>
            <a:chExt cx="4606498" cy="707886"/>
          </a:xfrm>
        </p:grpSpPr>
        <p:sp>
          <p:nvSpPr>
            <p:cNvPr id="37" name="Metin kutusu 36"/>
            <p:cNvSpPr txBox="1"/>
            <p:nvPr/>
          </p:nvSpPr>
          <p:spPr>
            <a:xfrm>
              <a:off x="746177" y="1881525"/>
              <a:ext cx="4415248" cy="707886"/>
            </a:xfrm>
            <a:prstGeom prst="rect">
              <a:avLst/>
            </a:prstGeom>
            <a:noFill/>
          </p:spPr>
          <p:txBody>
            <a:bodyPr wrap="none" rtlCol="0">
              <a:spAutoFit/>
            </a:bodyPr>
            <a:lstStyle/>
            <a:p>
              <a:r>
                <a:rPr lang="tr-TR" sz="2000" dirty="0">
                  <a:solidFill>
                    <a:srgbClr val="575757"/>
                  </a:solidFill>
                </a:rPr>
                <a:t>Reçeteyle alınması gerektiği hâlde</a:t>
              </a:r>
            </a:p>
            <a:p>
              <a:r>
                <a:rPr lang="tr-TR" sz="2000" dirty="0">
                  <a:solidFill>
                    <a:srgbClr val="575757"/>
                  </a:solidFill>
                </a:rPr>
                <a:t>doktor kontrolü dışında kullanılan ilaçlar </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4927" y="4290144"/>
            <a:ext cx="3797878" cy="707886"/>
            <a:chOff x="554927" y="1881525"/>
            <a:chExt cx="3797878" cy="707886"/>
          </a:xfrm>
        </p:grpSpPr>
        <p:sp>
          <p:nvSpPr>
            <p:cNvPr id="40" name="Metin kutusu 39"/>
            <p:cNvSpPr txBox="1"/>
            <p:nvPr/>
          </p:nvSpPr>
          <p:spPr>
            <a:xfrm>
              <a:off x="746177" y="1881525"/>
              <a:ext cx="3606628" cy="707886"/>
            </a:xfrm>
            <a:prstGeom prst="rect">
              <a:avLst/>
            </a:prstGeom>
            <a:noFill/>
          </p:spPr>
          <p:txBody>
            <a:bodyPr wrap="none" rtlCol="0">
              <a:spAutoFit/>
            </a:bodyPr>
            <a:lstStyle/>
            <a:p>
              <a:r>
                <a:rPr lang="tr-TR" sz="2000" dirty="0">
                  <a:solidFill>
                    <a:srgbClr val="575757"/>
                  </a:solidFill>
                </a:rPr>
                <a:t>Bazı yapıştırıcılar, tiner ve</a:t>
              </a:r>
            </a:p>
            <a:p>
              <a:r>
                <a:rPr lang="tr-TR" sz="2000" dirty="0">
                  <a:solidFill>
                    <a:srgbClr val="575757"/>
                  </a:solidFill>
                </a:rPr>
                <a:t>çakmak gazı gibi uçucu maddeler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28" name="Rectangle 13">
            <a:extLst>
              <a:ext uri="{FF2B5EF4-FFF2-40B4-BE49-F238E27FC236}">
                <a16:creationId xmlns:a16="http://schemas.microsoft.com/office/drawing/2014/main" id="{B41CA938-47E0-8B4E-B341-359B14795838}"/>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44" name="Metin kutusu 43">
            <a:extLst>
              <a:ext uri="{FF2B5EF4-FFF2-40B4-BE49-F238E27FC236}">
                <a16:creationId xmlns:a16="http://schemas.microsoft.com/office/drawing/2014/main" id="{F8B4002D-2224-8E4C-883B-F75A0F2FF0AA}"/>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4</a:t>
            </a:fld>
            <a:endParaRPr lang="tr-TR" sz="2400" b="1" dirty="0">
              <a:solidFill>
                <a:srgbClr val="DADADA"/>
              </a:solidFill>
            </a:endParaRPr>
          </a:p>
        </p:txBody>
      </p:sp>
    </p:spTree>
    <p:extLst>
      <p:ext uri="{BB962C8B-B14F-4D97-AF65-F5344CB8AC3E}">
        <p14:creationId xmlns:p14="http://schemas.microsoft.com/office/powerpoint/2010/main" val="2305975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250"/>
                                        <p:tgtEl>
                                          <p:spTgt spid="30"/>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fade">
                                      <p:cBhvr>
                                        <p:cTn id="24" dur="250"/>
                                        <p:tgtEl>
                                          <p:spTgt spid="33"/>
                                        </p:tgtEl>
                                      </p:cBhvr>
                                    </p:animEffect>
                                  </p:childTnLst>
                                </p:cTn>
                              </p:par>
                            </p:childTnLst>
                          </p:cTn>
                        </p:par>
                        <p:par>
                          <p:cTn id="25" fill="hold">
                            <p:stCondLst>
                              <p:cond delay="1250"/>
                            </p:stCondLst>
                            <p:childTnLst>
                              <p:par>
                                <p:cTn id="26" presetID="10" presetClass="entr" presetSubtype="0" fill="hold" nodeType="afterEffect">
                                  <p:stCondLst>
                                    <p:cond delay="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250"/>
                                        <p:tgtEl>
                                          <p:spTgt spid="3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fade">
                                      <p:cBhvr>
                                        <p:cTn id="32" dur="250"/>
                                        <p:tgtEl>
                                          <p:spTgt spid="39"/>
                                        </p:tgtEl>
                                      </p:cBhvr>
                                    </p:animEffect>
                                  </p:childTnLst>
                                </p:cTn>
                              </p:par>
                            </p:childTnLst>
                          </p:cTn>
                        </p:par>
                        <p:par>
                          <p:cTn id="33" fill="hold">
                            <p:stCondLst>
                              <p:cond delay="1750"/>
                            </p:stCondLst>
                            <p:childTnLst>
                              <p:par>
                                <p:cTn id="34" presetID="2" presetClass="entr" presetSubtype="2" fill="hold" grpId="0" nodeType="afterEffect">
                                  <p:stCondLst>
                                    <p:cond delay="0"/>
                                  </p:stCondLst>
                                  <p:childTnLst>
                                    <p:set>
                                      <p:cBhvr>
                                        <p:cTn id="35" dur="1" fill="hold">
                                          <p:stCondLst>
                                            <p:cond delay="0"/>
                                          </p:stCondLst>
                                        </p:cTn>
                                        <p:tgtEl>
                                          <p:spTgt spid="43"/>
                                        </p:tgtEl>
                                        <p:attrNameLst>
                                          <p:attrName>style.visibility</p:attrName>
                                        </p:attrNameLst>
                                      </p:cBhvr>
                                      <p:to>
                                        <p:strVal val="visible"/>
                                      </p:to>
                                    </p:set>
                                    <p:anim calcmode="lin" valueType="num">
                                      <p:cBhvr additive="base">
                                        <p:cTn id="36" dur="250" fill="hold"/>
                                        <p:tgtEl>
                                          <p:spTgt spid="43"/>
                                        </p:tgtEl>
                                        <p:attrNameLst>
                                          <p:attrName>ppt_x</p:attrName>
                                        </p:attrNameLst>
                                      </p:cBhvr>
                                      <p:tavLst>
                                        <p:tav tm="0">
                                          <p:val>
                                            <p:strVal val="1+#ppt_w/2"/>
                                          </p:val>
                                        </p:tav>
                                        <p:tav tm="100000">
                                          <p:val>
                                            <p:strVal val="#ppt_x"/>
                                          </p:val>
                                        </p:tav>
                                      </p:tavLst>
                                    </p:anim>
                                    <p:anim calcmode="lin" valueType="num">
                                      <p:cBhvr additive="base">
                                        <p:cTn id="37" dur="25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9" grpId="0" animBg="1"/>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Metin kutusu 27"/>
          <p:cNvSpPr txBox="1"/>
          <p:nvPr/>
        </p:nvSpPr>
        <p:spPr>
          <a:xfrm>
            <a:off x="356649" y="478834"/>
            <a:ext cx="8567431" cy="830997"/>
          </a:xfrm>
          <a:prstGeom prst="rect">
            <a:avLst/>
          </a:prstGeom>
          <a:noFill/>
        </p:spPr>
        <p:txBody>
          <a:bodyPr wrap="square" rtlCol="0">
            <a:spAutoFit/>
          </a:bodyPr>
          <a:lstStyle/>
          <a:p>
            <a:r>
              <a:rPr lang="tr-TR" sz="4800" b="1" dirty="0"/>
              <a:t>TCK’da </a:t>
            </a:r>
            <a:r>
              <a:rPr lang="tr-TR" sz="4800" b="1" dirty="0" smtClean="0"/>
              <a:t>Madde</a:t>
            </a:r>
            <a:r>
              <a:rPr lang="tr-TR" sz="4800" b="1" dirty="0"/>
              <a:t> </a:t>
            </a:r>
            <a:r>
              <a:rPr lang="tr-TR" sz="4800" b="1" dirty="0" smtClean="0"/>
              <a:t>Bağımlılığının </a:t>
            </a:r>
            <a:r>
              <a:rPr lang="tr-TR" sz="4800" b="1" dirty="0"/>
              <a:t>Y</a:t>
            </a:r>
            <a:r>
              <a:rPr lang="tr-TR" sz="4800" b="1" dirty="0" smtClean="0"/>
              <a:t>eri</a:t>
            </a:r>
            <a:endParaRPr lang="tr-TR" sz="4800" b="1" dirty="0"/>
          </a:p>
        </p:txBody>
      </p:sp>
      <p:grpSp>
        <p:nvGrpSpPr>
          <p:cNvPr id="39" name="Grup 38"/>
          <p:cNvGrpSpPr/>
          <p:nvPr/>
        </p:nvGrpSpPr>
        <p:grpSpPr>
          <a:xfrm>
            <a:off x="554927" y="2159878"/>
            <a:ext cx="7462918" cy="1015663"/>
            <a:chOff x="554927" y="2447025"/>
            <a:chExt cx="7462918" cy="1015663"/>
          </a:xfrm>
        </p:grpSpPr>
        <p:sp>
          <p:nvSpPr>
            <p:cNvPr id="40" name="Dikdörtgen 39"/>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ruhsatsız veya ruhsata aykırı olarak imal, ithal veya ihraç eden kişi, yirmi yıldan otuz yıla kadar hapis 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grpSp>
        <p:nvGrpSpPr>
          <p:cNvPr id="18" name="Grup 17"/>
          <p:cNvGrpSpPr/>
          <p:nvPr/>
        </p:nvGrpSpPr>
        <p:grpSpPr>
          <a:xfrm>
            <a:off x="554927" y="3620189"/>
            <a:ext cx="8788578" cy="1015663"/>
            <a:chOff x="554927" y="2447025"/>
            <a:chExt cx="7462918" cy="1015663"/>
          </a:xfrm>
        </p:grpSpPr>
        <p:sp>
          <p:nvSpPr>
            <p:cNvPr id="19" name="Dikdörtgen 18"/>
            <p:cNvSpPr/>
            <p:nvPr/>
          </p:nvSpPr>
          <p:spPr>
            <a:xfrm>
              <a:off x="746177" y="2447025"/>
              <a:ext cx="7271668" cy="1015663"/>
            </a:xfrm>
            <a:prstGeom prst="rect">
              <a:avLst/>
            </a:prstGeom>
          </p:spPr>
          <p:txBody>
            <a:bodyPr wrap="square">
              <a:spAutoFit/>
            </a:bodyPr>
            <a:lstStyle/>
            <a:p>
              <a:r>
                <a:rPr lang="tr-TR" sz="2000" dirty="0">
                  <a:solidFill>
                    <a:srgbClr val="575757"/>
                  </a:solidFill>
                </a:rPr>
                <a:t>Uyuşturucu veya uyarıcı maddeleri satan, satışa arz eden, başkalarına veren, sevk eden, nakleden, depolayan, satın alan, kabul eden, bulunduran kişi, on yıldan az olmamak üzere hapis ile cezalandırılır. </a:t>
              </a:r>
            </a:p>
          </p:txBody>
        </p:sp>
        <p:pic>
          <p:nvPicPr>
            <p:cNvPr id="20" name="Resim 19"/>
            <p:cNvPicPr>
              <a:picLocks noChangeAspect="1"/>
            </p:cNvPicPr>
            <p:nvPr/>
          </p:nvPicPr>
          <p:blipFill>
            <a:blip r:embed="rId3"/>
            <a:stretch>
              <a:fillRect/>
            </a:stretch>
          </p:blipFill>
          <p:spPr>
            <a:xfrm>
              <a:off x="554927" y="2549458"/>
              <a:ext cx="191250" cy="180000"/>
            </a:xfrm>
            <a:prstGeom prst="rect">
              <a:avLst/>
            </a:prstGeom>
          </p:spPr>
        </p:pic>
      </p:grpSp>
    </p:spTree>
    <p:extLst>
      <p:ext uri="{BB962C8B-B14F-4D97-AF65-F5344CB8AC3E}">
        <p14:creationId xmlns:p14="http://schemas.microsoft.com/office/powerpoint/2010/main" val="346191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250"/>
                                        <p:tgtEl>
                                          <p:spTgt spid="28"/>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250"/>
                                        <p:tgtEl>
                                          <p:spTgt spid="39"/>
                                        </p:tgtEl>
                                      </p:cBhvr>
                                    </p:animEffect>
                                  </p:childTnLst>
                                </p:cTn>
                              </p:par>
                            </p:childTnLst>
                          </p:cTn>
                        </p:par>
                        <p:par>
                          <p:cTn id="17" fill="hold">
                            <p:stCondLst>
                              <p:cond delay="750"/>
                            </p:stCondLst>
                            <p:childTnLst>
                              <p:par>
                                <p:cTn id="18" presetID="10" presetClass="entr" presetSubtype="0" fill="hold" nodeType="after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fade">
                                      <p:cBhvr>
                                        <p:cTn id="20" dur="250"/>
                                        <p:tgtEl>
                                          <p:spTgt spid="16"/>
                                        </p:tgtEl>
                                      </p:cBhvr>
                                    </p:animEffect>
                                  </p:childTnLst>
                                </p:cTn>
                              </p:par>
                            </p:childTnLst>
                          </p:cTn>
                        </p:par>
                        <p:par>
                          <p:cTn id="21" fill="hold">
                            <p:stCondLst>
                              <p:cond delay="1000"/>
                            </p:stCondLst>
                            <p:childTnLst>
                              <p:par>
                                <p:cTn id="22" presetID="10" presetClass="entr" presetSubtype="0" fill="hold"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25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grpSp>
        <p:nvGrpSpPr>
          <p:cNvPr id="39" name="Grup 38"/>
          <p:cNvGrpSpPr/>
          <p:nvPr/>
        </p:nvGrpSpPr>
        <p:grpSpPr>
          <a:xfrm>
            <a:off x="520203" y="2222971"/>
            <a:ext cx="7462918" cy="1631216"/>
            <a:chOff x="554927" y="2447025"/>
            <a:chExt cx="7462918" cy="1631216"/>
          </a:xfrm>
        </p:grpSpPr>
        <p:sp>
          <p:nvSpPr>
            <p:cNvPr id="40" name="Dikdörtgen 39"/>
            <p:cNvSpPr/>
            <p:nvPr/>
          </p:nvSpPr>
          <p:spPr>
            <a:xfrm>
              <a:off x="746177" y="2447025"/>
              <a:ext cx="7271668" cy="1631216"/>
            </a:xfrm>
            <a:prstGeom prst="rect">
              <a:avLst/>
            </a:prstGeom>
          </p:spPr>
          <p:txBody>
            <a:bodyPr wrap="square">
              <a:spAutoFit/>
            </a:bodyPr>
            <a:lstStyle/>
            <a:p>
              <a:r>
                <a:rPr lang="tr-TR" sz="2000" dirty="0">
                  <a:solidFill>
                    <a:srgbClr val="575757"/>
                  </a:solidFill>
                </a:rPr>
                <a:t>Kullanmak için uyuşturucu veya uyarıcı madde</a:t>
              </a:r>
            </a:p>
            <a:p>
              <a:r>
                <a:rPr lang="tr-TR" sz="2000" dirty="0">
                  <a:solidFill>
                    <a:srgbClr val="575757"/>
                  </a:solidFill>
                </a:rPr>
                <a:t>satın alan, kabul eden veya bulunduran ya da</a:t>
              </a:r>
            </a:p>
            <a:p>
              <a:r>
                <a:rPr lang="tr-TR" sz="2000" dirty="0">
                  <a:solidFill>
                    <a:srgbClr val="575757"/>
                  </a:solidFill>
                </a:rPr>
                <a:t>uyuşturucu veya uyarıcı madde kullanan kişi,</a:t>
              </a:r>
            </a:p>
            <a:p>
              <a:r>
                <a:rPr lang="tr-TR" sz="2000" dirty="0">
                  <a:solidFill>
                    <a:srgbClr val="575757"/>
                  </a:solidFill>
                </a:rPr>
                <a:t>iki yıldan beş yıla kadar hapis cezası</a:t>
              </a:r>
            </a:p>
            <a:p>
              <a:r>
                <a:rPr lang="tr-TR" sz="2000" dirty="0">
                  <a:solidFill>
                    <a:srgbClr val="575757"/>
                  </a:solidFill>
                </a:rPr>
                <a:t>ile cezalandırılır.</a:t>
              </a:r>
            </a:p>
          </p:txBody>
        </p:sp>
        <p:pic>
          <p:nvPicPr>
            <p:cNvPr id="41" name="Resim 40"/>
            <p:cNvPicPr>
              <a:picLocks noChangeAspect="1"/>
            </p:cNvPicPr>
            <p:nvPr/>
          </p:nvPicPr>
          <p:blipFill>
            <a:blip r:embed="rId3"/>
            <a:stretch>
              <a:fillRect/>
            </a:stretch>
          </p:blipFill>
          <p:spPr>
            <a:xfrm>
              <a:off x="554927" y="2549458"/>
              <a:ext cx="191250" cy="180000"/>
            </a:xfrm>
            <a:prstGeom prst="rect">
              <a:avLst/>
            </a:prstGeom>
          </p:spPr>
        </p:pic>
      </p:grpSp>
      <p:pic>
        <p:nvPicPr>
          <p:cNvPr id="16" name="Resim 15"/>
          <p:cNvPicPr>
            <a:picLocks noChangeAspect="1"/>
          </p:cNvPicPr>
          <p:nvPr/>
        </p:nvPicPr>
        <p:blipFill>
          <a:blip r:embed="rId4"/>
          <a:stretch>
            <a:fillRect/>
          </a:stretch>
        </p:blipFill>
        <p:spPr>
          <a:xfrm>
            <a:off x="8760732" y="611957"/>
            <a:ext cx="2734978" cy="2727464"/>
          </a:xfrm>
          <a:prstGeom prst="rect">
            <a:avLst/>
          </a:prstGeom>
        </p:spPr>
      </p:pic>
      <p:sp>
        <p:nvSpPr>
          <p:cNvPr id="17" name="Metin kutusu 16">
            <a:extLst>
              <a:ext uri="{FF2B5EF4-FFF2-40B4-BE49-F238E27FC236}">
                <a16:creationId xmlns:a16="http://schemas.microsoft.com/office/drawing/2014/main" id="{D826413D-50F0-9748-B9AE-86EEC5AE16F1}"/>
              </a:ext>
            </a:extLst>
          </p:cNvPr>
          <p:cNvSpPr txBox="1"/>
          <p:nvPr/>
        </p:nvSpPr>
        <p:spPr>
          <a:xfrm>
            <a:off x="356650" y="478834"/>
            <a:ext cx="9146165" cy="830997"/>
          </a:xfrm>
          <a:prstGeom prst="rect">
            <a:avLst/>
          </a:prstGeom>
          <a:noFill/>
        </p:spPr>
        <p:txBody>
          <a:bodyPr wrap="square" rtlCol="0">
            <a:spAutoFit/>
          </a:bodyPr>
          <a:lstStyle/>
          <a:p>
            <a:r>
              <a:rPr lang="tr-TR" sz="4800" b="1" dirty="0"/>
              <a:t>TCK’da M</a:t>
            </a:r>
            <a:r>
              <a:rPr lang="tr-TR" sz="4800" b="1" dirty="0" smtClean="0"/>
              <a:t>adde </a:t>
            </a:r>
            <a:r>
              <a:rPr lang="tr-TR" sz="4800" b="1" dirty="0"/>
              <a:t>B</a:t>
            </a:r>
            <a:r>
              <a:rPr lang="tr-TR" sz="4800" b="1" dirty="0" smtClean="0"/>
              <a:t>ağımlılığının </a:t>
            </a:r>
            <a:r>
              <a:rPr lang="tr-TR" sz="4800" b="1" dirty="0"/>
              <a:t>Y</a:t>
            </a:r>
            <a:r>
              <a:rPr lang="tr-TR" sz="4800" b="1" dirty="0" smtClean="0"/>
              <a:t>eri</a:t>
            </a:r>
            <a:endParaRPr lang="tr-TR" sz="4800" b="1" dirty="0"/>
          </a:p>
        </p:txBody>
      </p:sp>
    </p:spTree>
    <p:extLst>
      <p:ext uri="{BB962C8B-B14F-4D97-AF65-F5344CB8AC3E}">
        <p14:creationId xmlns:p14="http://schemas.microsoft.com/office/powerpoint/2010/main" val="202113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250" fill="hold"/>
                                        <p:tgtEl>
                                          <p:spTgt spid="26"/>
                                        </p:tgtEl>
                                        <p:attrNameLst>
                                          <p:attrName>ppt_x</p:attrName>
                                        </p:attrNameLst>
                                      </p:cBhvr>
                                      <p:tavLst>
                                        <p:tav tm="0">
                                          <p:val>
                                            <p:strVal val="0-#ppt_w/2"/>
                                          </p:val>
                                        </p:tav>
                                        <p:tav tm="100000">
                                          <p:val>
                                            <p:strVal val="#ppt_x"/>
                                          </p:val>
                                        </p:tav>
                                      </p:tavLst>
                                    </p:anim>
                                    <p:anim calcmode="lin" valueType="num">
                                      <p:cBhvr additive="base">
                                        <p:cTn id="8" dur="250" fill="hold"/>
                                        <p:tgtEl>
                                          <p:spTgt spid="26"/>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250"/>
                                        <p:tgtEl>
                                          <p:spTgt spid="16"/>
                                        </p:tgtEl>
                                      </p:cBhvr>
                                    </p:animEffect>
                                  </p:childTnLst>
                                </p:cTn>
                              </p:par>
                            </p:childTnLst>
                          </p:cTn>
                        </p:par>
                        <p:par>
                          <p:cTn id="17" fill="hold">
                            <p:stCondLst>
                              <p:cond delay="750"/>
                            </p:stCondLst>
                            <p:childTnLst>
                              <p:par>
                                <p:cTn id="18" presetID="10" presetClass="entr" presetSubtype="0" fill="hold" grpId="0"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FF6C581D-F6F5-FC40-A478-2E56B5F9E2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061"/>
            <a:ext cx="12192000" cy="6769878"/>
          </a:xfrm>
          <a:prstGeom prst="rect">
            <a:avLst/>
          </a:prstGeom>
        </p:spPr>
      </p:pic>
    </p:spTree>
    <p:extLst>
      <p:ext uri="{BB962C8B-B14F-4D97-AF65-F5344CB8AC3E}">
        <p14:creationId xmlns:p14="http://schemas.microsoft.com/office/powerpoint/2010/main" val="376876141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Dikdörtgen 14"/>
          <p:cNvSpPr/>
          <p:nvPr/>
        </p:nvSpPr>
        <p:spPr>
          <a:xfrm>
            <a:off x="0" y="0"/>
            <a:ext cx="12191999" cy="6877357"/>
          </a:xfrm>
          <a:prstGeom prst="rect">
            <a:avLst/>
          </a:prstGeom>
          <a:blipFill dpi="0" rotWithShape="1">
            <a:blip r:embed="rId3"/>
            <a:srcRect/>
            <a:stretch>
              <a:fillRect l="-13000" t="-32000" r="-20000" b="-46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8" name="Dikdörtgen 23"/>
          <p:cNvSpPr/>
          <p:nvPr/>
        </p:nvSpPr>
        <p:spPr>
          <a:xfrm flipH="1" flipV="1">
            <a:off x="4120330" y="-3175"/>
            <a:ext cx="807166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0 w 7890694"/>
              <a:gd name="connsiteY0" fmla="*/ 0 h 6858000"/>
              <a:gd name="connsiteX1" fmla="*/ 3824748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7890694"/>
              <a:gd name="connsiteY0" fmla="*/ 0 h 6858000"/>
              <a:gd name="connsiteX1" fmla="*/ 5777373 w 7890694"/>
              <a:gd name="connsiteY1" fmla="*/ 0 h 6858000"/>
              <a:gd name="connsiteX2" fmla="*/ 7890694 w 7890694"/>
              <a:gd name="connsiteY2" fmla="*/ 6858000 h 6858000"/>
              <a:gd name="connsiteX3" fmla="*/ 0 w 7890694"/>
              <a:gd name="connsiteY3" fmla="*/ 6858000 h 6858000"/>
              <a:gd name="connsiteX4" fmla="*/ 0 w 7890694"/>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777373 w 8071669"/>
              <a:gd name="connsiteY1" fmla="*/ 0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48475 h 6858000"/>
              <a:gd name="connsiteX3" fmla="*/ 0 w 8071669"/>
              <a:gd name="connsiteY3" fmla="*/ 6858000 h 6858000"/>
              <a:gd name="connsiteX4" fmla="*/ 0 w 8071669"/>
              <a:gd name="connsiteY4" fmla="*/ 0 h 6858000"/>
              <a:gd name="connsiteX0" fmla="*/ 0 w 8071669"/>
              <a:gd name="connsiteY0" fmla="*/ 0 h 6858000"/>
              <a:gd name="connsiteX1" fmla="*/ 5958348 w 8071669"/>
              <a:gd name="connsiteY1" fmla="*/ 9525 h 6858000"/>
              <a:gd name="connsiteX2" fmla="*/ 8071669 w 8071669"/>
              <a:gd name="connsiteY2" fmla="*/ 6858000 h 6858000"/>
              <a:gd name="connsiteX3" fmla="*/ 0 w 8071669"/>
              <a:gd name="connsiteY3" fmla="*/ 6858000 h 6858000"/>
              <a:gd name="connsiteX4" fmla="*/ 0 w 8071669"/>
              <a:gd name="connsiteY4" fmla="*/ 0 h 6858000"/>
              <a:gd name="connsiteX0" fmla="*/ 0 w 8071669"/>
              <a:gd name="connsiteY0" fmla="*/ 0 h 6858000"/>
              <a:gd name="connsiteX1" fmla="*/ 5977398 w 8071669"/>
              <a:gd name="connsiteY1" fmla="*/ 0 h 6858000"/>
              <a:gd name="connsiteX2" fmla="*/ 8071669 w 8071669"/>
              <a:gd name="connsiteY2" fmla="*/ 6858000 h 6858000"/>
              <a:gd name="connsiteX3" fmla="*/ 0 w 8071669"/>
              <a:gd name="connsiteY3" fmla="*/ 6858000 h 6858000"/>
              <a:gd name="connsiteX4" fmla="*/ 0 w 807166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71669" h="6858000">
                <a:moveTo>
                  <a:pt x="0" y="0"/>
                </a:moveTo>
                <a:lnTo>
                  <a:pt x="5977398" y="0"/>
                </a:lnTo>
                <a:lnTo>
                  <a:pt x="8071669" y="6858000"/>
                </a:lnTo>
                <a:lnTo>
                  <a:pt x="0" y="6858000"/>
                </a:lnTo>
                <a:lnTo>
                  <a:pt x="0" y="0"/>
                </a:lnTo>
                <a:close/>
              </a:path>
            </a:pathLst>
          </a:custGeom>
          <a:solidFill>
            <a:srgbClr val="BE1622">
              <a:alpha val="8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1" name="Freeform 6"/>
          <p:cNvSpPr>
            <a:spLocks/>
          </p:cNvSpPr>
          <p:nvPr/>
        </p:nvSpPr>
        <p:spPr bwMode="auto">
          <a:xfrm>
            <a:off x="0" y="0"/>
            <a:ext cx="6097588" cy="6854825"/>
          </a:xfrm>
          <a:custGeom>
            <a:avLst/>
            <a:gdLst>
              <a:gd name="T0" fmla="*/ 2113 w 3841"/>
              <a:gd name="T1" fmla="*/ 0 h 4318"/>
              <a:gd name="T2" fmla="*/ 0 w 3841"/>
              <a:gd name="T3" fmla="*/ 0 h 4318"/>
              <a:gd name="T4" fmla="*/ 0 w 3841"/>
              <a:gd name="T5" fmla="*/ 4318 h 4318"/>
              <a:gd name="T6" fmla="*/ 3841 w 3841"/>
              <a:gd name="T7" fmla="*/ 4318 h 4318"/>
              <a:gd name="T8" fmla="*/ 3834 w 3841"/>
              <a:gd name="T9" fmla="*/ 4318 h 4318"/>
              <a:gd name="T10" fmla="*/ 2113 w 3841"/>
              <a:gd name="T11" fmla="*/ 0 h 4318"/>
            </a:gdLst>
            <a:ahLst/>
            <a:cxnLst>
              <a:cxn ang="0">
                <a:pos x="T0" y="T1"/>
              </a:cxn>
              <a:cxn ang="0">
                <a:pos x="T2" y="T3"/>
              </a:cxn>
              <a:cxn ang="0">
                <a:pos x="T4" y="T5"/>
              </a:cxn>
              <a:cxn ang="0">
                <a:pos x="T6" y="T7"/>
              </a:cxn>
              <a:cxn ang="0">
                <a:pos x="T8" y="T9"/>
              </a:cxn>
              <a:cxn ang="0">
                <a:pos x="T10" y="T11"/>
              </a:cxn>
            </a:cxnLst>
            <a:rect l="0" t="0" r="r" b="b"/>
            <a:pathLst>
              <a:path w="3841" h="4318">
                <a:moveTo>
                  <a:pt x="2113" y="0"/>
                </a:moveTo>
                <a:lnTo>
                  <a:pt x="0" y="0"/>
                </a:lnTo>
                <a:lnTo>
                  <a:pt x="0" y="4318"/>
                </a:lnTo>
                <a:lnTo>
                  <a:pt x="3841" y="4318"/>
                </a:lnTo>
                <a:lnTo>
                  <a:pt x="3834" y="4318"/>
                </a:lnTo>
                <a:lnTo>
                  <a:pt x="211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dirty="0"/>
          </a:p>
        </p:txBody>
      </p:sp>
      <p:sp>
        <p:nvSpPr>
          <p:cNvPr id="24" name="Dikdörtgen 23"/>
          <p:cNvSpPr/>
          <p:nvPr/>
        </p:nvSpPr>
        <p:spPr>
          <a:xfrm>
            <a:off x="794" y="3175"/>
            <a:ext cx="5919019"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solidFill>
            <a:srgbClr val="936037">
              <a:alpha val="6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Dikdörtgen 23"/>
          <p:cNvSpPr/>
          <p:nvPr/>
        </p:nvSpPr>
        <p:spPr>
          <a:xfrm flipH="1" flipV="1">
            <a:off x="6340763" y="4829175"/>
            <a:ext cx="5868014" cy="135255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 name="connsiteX0" fmla="*/ 9525 w 5919019"/>
              <a:gd name="connsiteY0" fmla="*/ 4857750 h 6858000"/>
              <a:gd name="connsiteX1" fmla="*/ 3824748 w 5919019"/>
              <a:gd name="connsiteY1" fmla="*/ 0 h 6858000"/>
              <a:gd name="connsiteX2" fmla="*/ 5919019 w 5919019"/>
              <a:gd name="connsiteY2" fmla="*/ 6858000 h 6858000"/>
              <a:gd name="connsiteX3" fmla="*/ 0 w 5919019"/>
              <a:gd name="connsiteY3" fmla="*/ 6858000 h 6858000"/>
              <a:gd name="connsiteX4" fmla="*/ 9525 w 5919019"/>
              <a:gd name="connsiteY4" fmla="*/ 4857750 h 6858000"/>
              <a:gd name="connsiteX0" fmla="*/ 9525 w 5919019"/>
              <a:gd name="connsiteY0" fmla="*/ 0 h 2000250"/>
              <a:gd name="connsiteX1" fmla="*/ 5329698 w 5919019"/>
              <a:gd name="connsiteY1" fmla="*/ 19050 h 2000250"/>
              <a:gd name="connsiteX2" fmla="*/ 5919019 w 5919019"/>
              <a:gd name="connsiteY2" fmla="*/ 2000250 h 2000250"/>
              <a:gd name="connsiteX3" fmla="*/ 0 w 5919019"/>
              <a:gd name="connsiteY3" fmla="*/ 2000250 h 2000250"/>
              <a:gd name="connsiteX4" fmla="*/ 9525 w 5919019"/>
              <a:gd name="connsiteY4" fmla="*/ 0 h 2000250"/>
              <a:gd name="connsiteX0" fmla="*/ 9525 w 5718994"/>
              <a:gd name="connsiteY0" fmla="*/ 0 h 2000250"/>
              <a:gd name="connsiteX1" fmla="*/ 5329698 w 5718994"/>
              <a:gd name="connsiteY1" fmla="*/ 19050 h 2000250"/>
              <a:gd name="connsiteX2" fmla="*/ 5718994 w 5718994"/>
              <a:gd name="connsiteY2" fmla="*/ 1352550 h 2000250"/>
              <a:gd name="connsiteX3" fmla="*/ 0 w 5718994"/>
              <a:gd name="connsiteY3" fmla="*/ 2000250 h 2000250"/>
              <a:gd name="connsiteX4" fmla="*/ 9525 w 5718994"/>
              <a:gd name="connsiteY4" fmla="*/ 0 h 20002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049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2397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9698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20173 w 5718994"/>
              <a:gd name="connsiteY1" fmla="*/ 19050 h 1352550"/>
              <a:gd name="connsiteX2" fmla="*/ 5718994 w 5718994"/>
              <a:gd name="connsiteY2" fmla="*/ 1352550 h 1352550"/>
              <a:gd name="connsiteX3" fmla="*/ 0 w 5718994"/>
              <a:gd name="connsiteY3" fmla="*/ 1343025 h 1352550"/>
              <a:gd name="connsiteX4" fmla="*/ 9525 w 5718994"/>
              <a:gd name="connsiteY4" fmla="*/ 0 h 1352550"/>
              <a:gd name="connsiteX0" fmla="*/ 9525 w 5718994"/>
              <a:gd name="connsiteY0" fmla="*/ 0 h 1352550"/>
              <a:gd name="connsiteX1" fmla="*/ 5310648 w 5718994"/>
              <a:gd name="connsiteY1" fmla="*/ 0 h 1352550"/>
              <a:gd name="connsiteX2" fmla="*/ 5718994 w 5718994"/>
              <a:gd name="connsiteY2" fmla="*/ 1352550 h 1352550"/>
              <a:gd name="connsiteX3" fmla="*/ 0 w 5718994"/>
              <a:gd name="connsiteY3" fmla="*/ 1343025 h 1352550"/>
              <a:gd name="connsiteX4" fmla="*/ 9525 w 5718994"/>
              <a:gd name="connsiteY4" fmla="*/ 0 h 1352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18994" h="1352550">
                <a:moveTo>
                  <a:pt x="9525" y="0"/>
                </a:moveTo>
                <a:lnTo>
                  <a:pt x="5310648" y="0"/>
                </a:lnTo>
                <a:lnTo>
                  <a:pt x="5718994" y="1352550"/>
                </a:lnTo>
                <a:lnTo>
                  <a:pt x="0" y="1343025"/>
                </a:lnTo>
                <a:lnTo>
                  <a:pt x="952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5" name="Dikdörtgen 24"/>
          <p:cNvSpPr/>
          <p:nvPr/>
        </p:nvSpPr>
        <p:spPr>
          <a:xfrm>
            <a:off x="3812004" y="-9525"/>
            <a:ext cx="2422729"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 name="Dikdörtgen 3"/>
          <p:cNvSpPr/>
          <p:nvPr/>
        </p:nvSpPr>
        <p:spPr>
          <a:xfrm>
            <a:off x="8766996" y="4026339"/>
            <a:ext cx="3120534" cy="646331"/>
          </a:xfrm>
          <a:prstGeom prst="rect">
            <a:avLst/>
          </a:prstGeom>
        </p:spPr>
        <p:txBody>
          <a:bodyPr wrap="none">
            <a:spAutoFit/>
          </a:bodyPr>
          <a:lstStyle/>
          <a:p>
            <a:r>
              <a:rPr lang="tr-TR" sz="3600" b="1" dirty="0">
                <a:solidFill>
                  <a:schemeClr val="bg1"/>
                </a:solidFill>
              </a:rPr>
              <a:t>teşekkür ederiz</a:t>
            </a:r>
            <a:endParaRPr lang="tr-TR" sz="3600" dirty="0"/>
          </a:p>
        </p:txBody>
      </p:sp>
      <p:pic>
        <p:nvPicPr>
          <p:cNvPr id="17" name="Resim 16"/>
          <p:cNvPicPr>
            <a:picLocks noChangeAspect="1"/>
          </p:cNvPicPr>
          <p:nvPr/>
        </p:nvPicPr>
        <p:blipFill>
          <a:blip r:embed="rId4"/>
          <a:stretch>
            <a:fillRect/>
          </a:stretch>
        </p:blipFill>
        <p:spPr>
          <a:xfrm>
            <a:off x="11367914" y="920137"/>
            <a:ext cx="843750" cy="1957500"/>
          </a:xfrm>
          <a:prstGeom prst="rect">
            <a:avLst/>
          </a:prstGeom>
        </p:spPr>
      </p:pic>
      <p:grpSp>
        <p:nvGrpSpPr>
          <p:cNvPr id="16" name="Grup 15"/>
          <p:cNvGrpSpPr/>
          <p:nvPr/>
        </p:nvGrpSpPr>
        <p:grpSpPr>
          <a:xfrm>
            <a:off x="6066701" y="1169318"/>
            <a:ext cx="5491064" cy="1500571"/>
            <a:chOff x="6080204" y="1306970"/>
            <a:chExt cx="5491064" cy="1500571"/>
          </a:xfrm>
        </p:grpSpPr>
        <p:sp>
          <p:nvSpPr>
            <p:cNvPr id="18" name="Metin kutusu 17"/>
            <p:cNvSpPr txBox="1"/>
            <p:nvPr/>
          </p:nvSpPr>
          <p:spPr>
            <a:xfrm>
              <a:off x="6080204" y="1306970"/>
              <a:ext cx="5366342" cy="830997"/>
            </a:xfrm>
            <a:prstGeom prst="rect">
              <a:avLst/>
            </a:prstGeom>
            <a:noFill/>
          </p:spPr>
          <p:txBody>
            <a:bodyPr wrap="none" rtlCol="0">
              <a:spAutoFit/>
            </a:bodyPr>
            <a:lstStyle/>
            <a:p>
              <a:pPr algn="r"/>
              <a:r>
                <a:rPr lang="tr-TR" sz="4800" b="1" dirty="0">
                  <a:solidFill>
                    <a:schemeClr val="bg1"/>
                  </a:solidFill>
                </a:rPr>
                <a:t>öncelikle kendin için</a:t>
              </a:r>
            </a:p>
          </p:txBody>
        </p:sp>
        <p:sp>
          <p:nvSpPr>
            <p:cNvPr id="19" name="Metin kutusu 18"/>
            <p:cNvSpPr txBox="1"/>
            <p:nvPr/>
          </p:nvSpPr>
          <p:spPr>
            <a:xfrm>
              <a:off x="6316110" y="1976544"/>
              <a:ext cx="5255158" cy="830997"/>
            </a:xfrm>
            <a:prstGeom prst="rect">
              <a:avLst/>
            </a:prstGeom>
            <a:noFill/>
          </p:spPr>
          <p:txBody>
            <a:bodyPr wrap="none" rtlCol="0">
              <a:spAutoFit/>
            </a:bodyPr>
            <a:lstStyle/>
            <a:p>
              <a:pPr algn="r"/>
              <a:r>
                <a:rPr lang="tr-TR" sz="4800" b="1" dirty="0">
                  <a:solidFill>
                    <a:schemeClr val="bg1"/>
                  </a:solidFill>
                </a:rPr>
                <a:t>maddeden uzak dur</a:t>
              </a:r>
            </a:p>
          </p:txBody>
        </p:sp>
      </p:grpSp>
      <p:pic>
        <p:nvPicPr>
          <p:cNvPr id="20" name="Resim 19">
            <a:extLst>
              <a:ext uri="{FF2B5EF4-FFF2-40B4-BE49-F238E27FC236}">
                <a16:creationId xmlns:a16="http://schemas.microsoft.com/office/drawing/2014/main" id="{C3D0BAF9-7B77-7143-8D51-6985B7286A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6206" y="5101586"/>
            <a:ext cx="4860636" cy="819727"/>
          </a:xfrm>
          <a:prstGeom prst="rect">
            <a:avLst/>
          </a:prstGeom>
        </p:spPr>
      </p:pic>
      <p:pic>
        <p:nvPicPr>
          <p:cNvPr id="21" name="Resim 20">
            <a:extLst>
              <a:ext uri="{FF2B5EF4-FFF2-40B4-BE49-F238E27FC236}">
                <a16:creationId xmlns:a16="http://schemas.microsoft.com/office/drawing/2014/main" id="{1FEC4032-0479-FA46-B8E2-A312BE4BE76C}"/>
              </a:ext>
            </a:extLst>
          </p:cNvPr>
          <p:cNvPicPr>
            <a:picLocks noChangeAspect="1"/>
          </p:cNvPicPr>
          <p:nvPr/>
        </p:nvPicPr>
        <p:blipFill>
          <a:blip r:embed="rId6"/>
          <a:stretch>
            <a:fillRect/>
          </a:stretch>
        </p:blipFill>
        <p:spPr>
          <a:xfrm>
            <a:off x="239840" y="6035940"/>
            <a:ext cx="2743200" cy="622300"/>
          </a:xfrm>
          <a:prstGeom prst="rect">
            <a:avLst/>
          </a:prstGeom>
        </p:spPr>
      </p:pic>
    </p:spTree>
    <p:extLst>
      <p:ext uri="{BB962C8B-B14F-4D97-AF65-F5344CB8AC3E}">
        <p14:creationId xmlns:p14="http://schemas.microsoft.com/office/powerpoint/2010/main" val="3102828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250" fill="hold"/>
                                        <p:tgtEl>
                                          <p:spTgt spid="24"/>
                                        </p:tgtEl>
                                        <p:attrNameLst>
                                          <p:attrName>ppt_x</p:attrName>
                                        </p:attrNameLst>
                                      </p:cBhvr>
                                      <p:tavLst>
                                        <p:tav tm="0">
                                          <p:val>
                                            <p:strVal val="0-#ppt_w/2"/>
                                          </p:val>
                                        </p:tav>
                                        <p:tav tm="100000">
                                          <p:val>
                                            <p:strVal val="#ppt_x"/>
                                          </p:val>
                                        </p:tav>
                                      </p:tavLst>
                                    </p:anim>
                                    <p:anim calcmode="lin" valueType="num">
                                      <p:cBhvr additive="base">
                                        <p:cTn id="8" dur="250" fill="hold"/>
                                        <p:tgtEl>
                                          <p:spTgt spid="24"/>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250" fill="hold"/>
                                        <p:tgtEl>
                                          <p:spTgt spid="28"/>
                                        </p:tgtEl>
                                        <p:attrNameLst>
                                          <p:attrName>ppt_x</p:attrName>
                                        </p:attrNameLst>
                                      </p:cBhvr>
                                      <p:tavLst>
                                        <p:tav tm="0">
                                          <p:val>
                                            <p:strVal val="1+#ppt_w/2"/>
                                          </p:val>
                                        </p:tav>
                                        <p:tav tm="100000">
                                          <p:val>
                                            <p:strVal val="#ppt_x"/>
                                          </p:val>
                                        </p:tav>
                                      </p:tavLst>
                                    </p:anim>
                                    <p:anim calcmode="lin" valueType="num">
                                      <p:cBhvr additive="base">
                                        <p:cTn id="12" dur="250" fill="hold"/>
                                        <p:tgtEl>
                                          <p:spTgt spid="28"/>
                                        </p:tgtEl>
                                        <p:attrNameLst>
                                          <p:attrName>ppt_y</p:attrName>
                                        </p:attrNameLst>
                                      </p:cBhvr>
                                      <p:tavLst>
                                        <p:tav tm="0">
                                          <p:val>
                                            <p:strVal val="#ppt_y"/>
                                          </p:val>
                                        </p:tav>
                                        <p:tav tm="100000">
                                          <p:val>
                                            <p:strVal val="#ppt_y"/>
                                          </p:val>
                                        </p:tav>
                                      </p:tavLst>
                                    </p:anim>
                                  </p:childTnLst>
                                </p:cTn>
                              </p:par>
                            </p:childTnLst>
                          </p:cTn>
                        </p:par>
                        <p:par>
                          <p:cTn id="13" fill="hold">
                            <p:stCondLst>
                              <p:cond delay="250"/>
                            </p:stCondLst>
                            <p:childTnLst>
                              <p:par>
                                <p:cTn id="14" presetID="10" presetClass="entr" presetSubtype="0"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fade">
                                      <p:cBhvr>
                                        <p:cTn id="16" dur="250"/>
                                        <p:tgtEl>
                                          <p:spTgt spid="25"/>
                                        </p:tgtEl>
                                      </p:cBhvr>
                                    </p:animEffect>
                                  </p:childTnLst>
                                </p:cTn>
                              </p:par>
                              <p:par>
                                <p:cTn id="17" presetID="2" presetClass="entr" presetSubtype="2" fill="hold" grpId="0" nodeType="withEffect">
                                  <p:stCondLst>
                                    <p:cond delay="0"/>
                                  </p:stCondLst>
                                  <p:childTnLst>
                                    <p:set>
                                      <p:cBhvr>
                                        <p:cTn id="18" dur="1" fill="hold">
                                          <p:stCondLst>
                                            <p:cond delay="0"/>
                                          </p:stCondLst>
                                        </p:cTn>
                                        <p:tgtEl>
                                          <p:spTgt spid="29"/>
                                        </p:tgtEl>
                                        <p:attrNameLst>
                                          <p:attrName>style.visibility</p:attrName>
                                        </p:attrNameLst>
                                      </p:cBhvr>
                                      <p:to>
                                        <p:strVal val="visible"/>
                                      </p:to>
                                    </p:set>
                                    <p:anim calcmode="lin" valueType="num">
                                      <p:cBhvr additive="base">
                                        <p:cTn id="19" dur="250" fill="hold"/>
                                        <p:tgtEl>
                                          <p:spTgt spid="29"/>
                                        </p:tgtEl>
                                        <p:attrNameLst>
                                          <p:attrName>ppt_x</p:attrName>
                                        </p:attrNameLst>
                                      </p:cBhvr>
                                      <p:tavLst>
                                        <p:tav tm="0">
                                          <p:val>
                                            <p:strVal val="1+#ppt_w/2"/>
                                          </p:val>
                                        </p:tav>
                                        <p:tav tm="100000">
                                          <p:val>
                                            <p:strVal val="#ppt_x"/>
                                          </p:val>
                                        </p:tav>
                                      </p:tavLst>
                                    </p:anim>
                                    <p:anim calcmode="lin" valueType="num">
                                      <p:cBhvr additive="base">
                                        <p:cTn id="20" dur="250" fill="hold"/>
                                        <p:tgtEl>
                                          <p:spTgt spid="29"/>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750"/>
                            </p:stCondLst>
                            <p:childTnLst>
                              <p:par>
                                <p:cTn id="26" presetID="2" presetClass="entr" presetSubtype="2"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250" fill="hold"/>
                                        <p:tgtEl>
                                          <p:spTgt spid="17"/>
                                        </p:tgtEl>
                                        <p:attrNameLst>
                                          <p:attrName>ppt_x</p:attrName>
                                        </p:attrNameLst>
                                      </p:cBhvr>
                                      <p:tavLst>
                                        <p:tav tm="0">
                                          <p:val>
                                            <p:strVal val="1+#ppt_w/2"/>
                                          </p:val>
                                        </p:tav>
                                        <p:tav tm="100000">
                                          <p:val>
                                            <p:strVal val="#ppt_x"/>
                                          </p:val>
                                        </p:tav>
                                      </p:tavLst>
                                    </p:anim>
                                    <p:anim calcmode="lin" valueType="num">
                                      <p:cBhvr additive="base">
                                        <p:cTn id="29" dur="250" fill="hold"/>
                                        <p:tgtEl>
                                          <p:spTgt spid="17"/>
                                        </p:tgtEl>
                                        <p:attrNameLst>
                                          <p:attrName>ppt_y</p:attrName>
                                        </p:attrNameLst>
                                      </p:cBhvr>
                                      <p:tavLst>
                                        <p:tav tm="0">
                                          <p:val>
                                            <p:strVal val="#ppt_y"/>
                                          </p:val>
                                        </p:tav>
                                        <p:tav tm="100000">
                                          <p:val>
                                            <p:strVal val="#ppt_y"/>
                                          </p:val>
                                        </p:tav>
                                      </p:tavLst>
                                    </p:anim>
                                  </p:childTnLst>
                                </p:cTn>
                              </p:par>
                            </p:childTnLst>
                          </p:cTn>
                        </p:par>
                        <p:par>
                          <p:cTn id="30" fill="hold">
                            <p:stCondLst>
                              <p:cond delay="10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4" grpId="0" animBg="1"/>
      <p:bldP spid="29" grpId="0" animBg="1"/>
      <p:bldP spid="25"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16" name="Freeform 5">
            <a:extLst>
              <a:ext uri="{FF2B5EF4-FFF2-40B4-BE49-F238E27FC236}">
                <a16:creationId xmlns:a16="http://schemas.microsoft.com/office/drawing/2014/main" id="{3960654F-C69D-AB44-B6FF-8ED16B24228D}"/>
              </a:ext>
            </a:extLst>
          </p:cNvPr>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a:p>
        </p:txBody>
      </p:sp>
      <p:sp>
        <p:nvSpPr>
          <p:cNvPr id="17" name="Metin kutusu 16">
            <a:extLst>
              <a:ext uri="{FF2B5EF4-FFF2-40B4-BE49-F238E27FC236}">
                <a16:creationId xmlns:a16="http://schemas.microsoft.com/office/drawing/2014/main" id="{A87F2687-5995-164D-B9B0-7838C8EF85E6}"/>
              </a:ext>
            </a:extLst>
          </p:cNvPr>
          <p:cNvSpPr txBox="1"/>
          <p:nvPr/>
        </p:nvSpPr>
        <p:spPr>
          <a:xfrm>
            <a:off x="356650" y="481179"/>
            <a:ext cx="7896099" cy="830997"/>
          </a:xfrm>
          <a:prstGeom prst="rect">
            <a:avLst/>
          </a:prstGeom>
          <a:noFill/>
          <a:ln>
            <a:noFill/>
          </a:ln>
        </p:spPr>
        <p:txBody>
          <a:bodyPr wrap="square" rtlCol="0">
            <a:spAutoFit/>
          </a:bodyPr>
          <a:lstStyle/>
          <a:p>
            <a:r>
              <a:rPr lang="tr-TR" sz="4800" b="1" dirty="0">
                <a:solidFill>
                  <a:srgbClr val="231F20"/>
                </a:solidFill>
              </a:rPr>
              <a:t>Bağımlılığın </a:t>
            </a:r>
            <a:r>
              <a:rPr lang="tr-TR" sz="4800" b="1" dirty="0" smtClean="0">
                <a:solidFill>
                  <a:srgbClr val="231F20"/>
                </a:solidFill>
              </a:rPr>
              <a:t>Zararlı </a:t>
            </a:r>
            <a:r>
              <a:rPr lang="tr-TR" sz="4800" b="1" dirty="0">
                <a:solidFill>
                  <a:srgbClr val="231F20"/>
                </a:solidFill>
              </a:rPr>
              <a:t>N</a:t>
            </a:r>
            <a:r>
              <a:rPr lang="tr-TR" sz="4800" b="1" dirty="0" smtClean="0">
                <a:solidFill>
                  <a:srgbClr val="231F20"/>
                </a:solidFill>
              </a:rPr>
              <a:t>elerdir</a:t>
            </a:r>
            <a:r>
              <a:rPr lang="tr-TR" sz="4800" b="1" dirty="0">
                <a:solidFill>
                  <a:srgbClr val="231F20"/>
                </a:solidFill>
              </a:rPr>
              <a:t>?</a:t>
            </a:r>
          </a:p>
        </p:txBody>
      </p:sp>
      <p:sp>
        <p:nvSpPr>
          <p:cNvPr id="18" name="Rectangle 13">
            <a:extLst>
              <a:ext uri="{FF2B5EF4-FFF2-40B4-BE49-F238E27FC236}">
                <a16:creationId xmlns:a16="http://schemas.microsoft.com/office/drawing/2014/main" id="{C4227BF1-8084-7D44-9378-612A39F8958D}"/>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9" name="Metin kutusu 18">
            <a:extLst>
              <a:ext uri="{FF2B5EF4-FFF2-40B4-BE49-F238E27FC236}">
                <a16:creationId xmlns:a16="http://schemas.microsoft.com/office/drawing/2014/main" id="{AAB1A3EB-C454-964D-AE48-D9B60C703C15}"/>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5</a:t>
            </a:fld>
            <a:endParaRPr lang="tr-TR" sz="2400" b="1" dirty="0">
              <a:solidFill>
                <a:srgbClr val="DADADA"/>
              </a:solidFill>
            </a:endParaRPr>
          </a:p>
        </p:txBody>
      </p:sp>
    </p:spTree>
    <p:extLst>
      <p:ext uri="{BB962C8B-B14F-4D97-AF65-F5344CB8AC3E}">
        <p14:creationId xmlns:p14="http://schemas.microsoft.com/office/powerpoint/2010/main" val="231474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2" presetClass="entr" presetSubtype="2" fill="hold" grpId="0" nodeType="after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250" fill="hold"/>
                                        <p:tgtEl>
                                          <p:spTgt spid="27"/>
                                        </p:tgtEl>
                                        <p:attrNameLst>
                                          <p:attrName>ppt_x</p:attrName>
                                        </p:attrNameLst>
                                      </p:cBhvr>
                                      <p:tavLst>
                                        <p:tav tm="0">
                                          <p:val>
                                            <p:strVal val="1+#ppt_w/2"/>
                                          </p:val>
                                        </p:tav>
                                        <p:tav tm="100000">
                                          <p:val>
                                            <p:strVal val="#ppt_x"/>
                                          </p:val>
                                        </p:tav>
                                      </p:tavLst>
                                    </p:anim>
                                    <p:anim calcmode="lin" valueType="num">
                                      <p:cBhvr additive="base">
                                        <p:cTn id="13" dur="250" fill="hold"/>
                                        <p:tgtEl>
                                          <p:spTgt spid="27"/>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p:stCondLst>
                                    <p:cond delay="250"/>
                                  </p:stCondLst>
                                  <p:childTnLst>
                                    <p:set>
                                      <p:cBhvr>
                                        <p:cTn id="15" dur="1" fill="hold">
                                          <p:stCondLst>
                                            <p:cond delay="0"/>
                                          </p:stCondLst>
                                        </p:cTn>
                                        <p:tgtEl>
                                          <p:spTgt spid="28"/>
                                        </p:tgtEl>
                                        <p:attrNameLst>
                                          <p:attrName>style.visibility</p:attrName>
                                        </p:attrNameLst>
                                      </p:cBhvr>
                                      <p:to>
                                        <p:strVal val="visible"/>
                                      </p:to>
                                    </p:set>
                                    <p:anim calcmode="lin" valueType="num">
                                      <p:cBhvr additive="base">
                                        <p:cTn id="16" dur="250" fill="hold"/>
                                        <p:tgtEl>
                                          <p:spTgt spid="28"/>
                                        </p:tgtEl>
                                        <p:attrNameLst>
                                          <p:attrName>ppt_x</p:attrName>
                                        </p:attrNameLst>
                                      </p:cBhvr>
                                      <p:tavLst>
                                        <p:tav tm="0">
                                          <p:val>
                                            <p:strVal val="1+#ppt_w/2"/>
                                          </p:val>
                                        </p:tav>
                                        <p:tav tm="100000">
                                          <p:val>
                                            <p:strVal val="#ppt_x"/>
                                          </p:val>
                                        </p:tav>
                                      </p:tavLst>
                                    </p:anim>
                                    <p:anim calcmode="lin" valueType="num">
                                      <p:cBhvr additive="base">
                                        <p:cTn id="17" dur="250" fill="hold"/>
                                        <p:tgtEl>
                                          <p:spTgt spid="28"/>
                                        </p:tgtEl>
                                        <p:attrNameLst>
                                          <p:attrName>ppt_y</p:attrName>
                                        </p:attrNameLst>
                                      </p:cBhvr>
                                      <p:tavLst>
                                        <p:tav tm="0">
                                          <p:val>
                                            <p:strVal val="#ppt_y"/>
                                          </p:val>
                                        </p:tav>
                                        <p:tav tm="100000">
                                          <p:val>
                                            <p:strVal val="#ppt_y"/>
                                          </p:val>
                                        </p:tav>
                                      </p:tavLst>
                                    </p:anim>
                                  </p:childTnLst>
                                </p:cTn>
                              </p:par>
                            </p:childTnLst>
                          </p:cTn>
                        </p:par>
                        <p:par>
                          <p:cTn id="18" fill="hold">
                            <p:stCondLst>
                              <p:cond delay="750"/>
                            </p:stCondLst>
                            <p:childTnLst>
                              <p:par>
                                <p:cTn id="19" presetID="2" presetClass="entr" presetSubtype="8"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250" fill="hold"/>
                                        <p:tgtEl>
                                          <p:spTgt spid="16"/>
                                        </p:tgtEl>
                                        <p:attrNameLst>
                                          <p:attrName>ppt_x</p:attrName>
                                        </p:attrNameLst>
                                      </p:cBhvr>
                                      <p:tavLst>
                                        <p:tav tm="0">
                                          <p:val>
                                            <p:strVal val="0-#ppt_w/2"/>
                                          </p:val>
                                        </p:tav>
                                        <p:tav tm="100000">
                                          <p:val>
                                            <p:strVal val="#ppt_x"/>
                                          </p:val>
                                        </p:tav>
                                      </p:tavLst>
                                    </p:anim>
                                    <p:anim calcmode="lin" valueType="num">
                                      <p:cBhvr additive="base">
                                        <p:cTn id="22" dur="250" fill="hold"/>
                                        <p:tgtEl>
                                          <p:spTgt spid="16"/>
                                        </p:tgtEl>
                                        <p:attrNameLst>
                                          <p:attrName>ppt_y</p:attrName>
                                        </p:attrNameLst>
                                      </p:cBhvr>
                                      <p:tavLst>
                                        <p:tav tm="0">
                                          <p:val>
                                            <p:strVal val="#ppt_y"/>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2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28" grpId="0" animBg="1"/>
      <p:bldP spid="16" grpId="0" animBg="1"/>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6650" y="481179"/>
            <a:ext cx="7757203" cy="830997"/>
          </a:xfrm>
          <a:prstGeom prst="rect">
            <a:avLst/>
          </a:prstGeom>
          <a:noFill/>
        </p:spPr>
        <p:txBody>
          <a:bodyPr wrap="squar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395915"/>
            <a:ext cx="3752738" cy="400110"/>
            <a:chOff x="554927" y="1881525"/>
            <a:chExt cx="3752738" cy="400110"/>
          </a:xfrm>
        </p:grpSpPr>
        <p:sp>
          <p:nvSpPr>
            <p:cNvPr id="26" name="Metin kutusu 25"/>
            <p:cNvSpPr txBox="1"/>
            <p:nvPr/>
          </p:nvSpPr>
          <p:spPr>
            <a:xfrm>
              <a:off x="746177" y="1881525"/>
              <a:ext cx="3561488" cy="400110"/>
            </a:xfrm>
            <a:prstGeom prst="rect">
              <a:avLst/>
            </a:prstGeom>
            <a:noFill/>
          </p:spPr>
          <p:txBody>
            <a:bodyPr wrap="none" rtlCol="0">
              <a:spAutoFit/>
            </a:bodyPr>
            <a:lstStyle/>
            <a:p>
              <a:r>
                <a:rPr lang="tr-TR" sz="2000" dirty="0">
                  <a:solidFill>
                    <a:srgbClr val="575757"/>
                  </a:solidFill>
                </a:rPr>
                <a:t>Bağımlının kendine güveni azalır.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grpSp>
        <p:nvGrpSpPr>
          <p:cNvPr id="30" name="Grup 29"/>
          <p:cNvGrpSpPr/>
          <p:nvPr/>
        </p:nvGrpSpPr>
        <p:grpSpPr>
          <a:xfrm>
            <a:off x="554927" y="2779986"/>
            <a:ext cx="3241893" cy="400110"/>
            <a:chOff x="554927" y="1881525"/>
            <a:chExt cx="3241893" cy="400110"/>
          </a:xfrm>
        </p:grpSpPr>
        <p:sp>
          <p:nvSpPr>
            <p:cNvPr id="31" name="Metin kutusu 30"/>
            <p:cNvSpPr txBox="1"/>
            <p:nvPr/>
          </p:nvSpPr>
          <p:spPr>
            <a:xfrm>
              <a:off x="746177" y="1881525"/>
              <a:ext cx="3050643" cy="400110"/>
            </a:xfrm>
            <a:prstGeom prst="rect">
              <a:avLst/>
            </a:prstGeom>
            <a:noFill/>
          </p:spPr>
          <p:txBody>
            <a:bodyPr wrap="none" rtlCol="0">
              <a:spAutoFit/>
            </a:bodyPr>
            <a:lstStyle/>
            <a:p>
              <a:r>
                <a:rPr lang="tr-TR" sz="2000" dirty="0">
                  <a:solidFill>
                    <a:srgbClr val="575757"/>
                  </a:solidFill>
                </a:rPr>
                <a:t>Bağımlının kontrolü zayıflar.</a:t>
              </a:r>
            </a:p>
          </p:txBody>
        </p:sp>
        <p:pic>
          <p:nvPicPr>
            <p:cNvPr id="32" name="Resim 31"/>
            <p:cNvPicPr>
              <a:picLocks noChangeAspect="1"/>
            </p:cNvPicPr>
            <p:nvPr/>
          </p:nvPicPr>
          <p:blipFill>
            <a:blip r:embed="rId4"/>
            <a:stretch>
              <a:fillRect/>
            </a:stretch>
          </p:blipFill>
          <p:spPr>
            <a:xfrm>
              <a:off x="554927" y="1991580"/>
              <a:ext cx="191250" cy="180000"/>
            </a:xfrm>
            <a:prstGeom prst="rect">
              <a:avLst/>
            </a:prstGeom>
          </p:spPr>
        </p:pic>
      </p:grpSp>
      <p:grpSp>
        <p:nvGrpSpPr>
          <p:cNvPr id="33" name="Grup 32"/>
          <p:cNvGrpSpPr/>
          <p:nvPr/>
        </p:nvGrpSpPr>
        <p:grpSpPr>
          <a:xfrm>
            <a:off x="554927" y="3157461"/>
            <a:ext cx="4606241" cy="707886"/>
            <a:chOff x="554927" y="1881525"/>
            <a:chExt cx="4606241" cy="707886"/>
          </a:xfrm>
        </p:grpSpPr>
        <p:sp>
          <p:nvSpPr>
            <p:cNvPr id="34" name="Metin kutusu 33"/>
            <p:cNvSpPr txBox="1"/>
            <p:nvPr/>
          </p:nvSpPr>
          <p:spPr>
            <a:xfrm>
              <a:off x="746177" y="1881525"/>
              <a:ext cx="4414991" cy="707886"/>
            </a:xfrm>
            <a:prstGeom prst="rect">
              <a:avLst/>
            </a:prstGeom>
            <a:noFill/>
          </p:spPr>
          <p:txBody>
            <a:bodyPr wrap="none" rtlCol="0">
              <a:spAutoFit/>
            </a:bodyPr>
            <a:lstStyle/>
            <a:p>
              <a:r>
                <a:rPr lang="tr-TR" sz="2000" dirty="0">
                  <a:solidFill>
                    <a:srgbClr val="575757"/>
                  </a:solidFill>
                </a:rPr>
                <a:t>Bağımlının insani prensipleri ve değerleri</a:t>
              </a:r>
            </a:p>
            <a:p>
              <a:r>
                <a:rPr lang="tr-TR" sz="2000" dirty="0">
                  <a:solidFill>
                    <a:srgbClr val="575757"/>
                  </a:solidFill>
                </a:rPr>
                <a:t>yok olmaya başlar.</a:t>
              </a:r>
            </a:p>
          </p:txBody>
        </p:sp>
        <p:pic>
          <p:nvPicPr>
            <p:cNvPr id="35" name="Resim 34"/>
            <p:cNvPicPr>
              <a:picLocks noChangeAspect="1"/>
            </p:cNvPicPr>
            <p:nvPr/>
          </p:nvPicPr>
          <p:blipFill>
            <a:blip r:embed="rId4"/>
            <a:stretch>
              <a:fillRect/>
            </a:stretch>
          </p:blipFill>
          <p:spPr>
            <a:xfrm>
              <a:off x="554927" y="1991580"/>
              <a:ext cx="191250" cy="180000"/>
            </a:xfrm>
            <a:prstGeom prst="rect">
              <a:avLst/>
            </a:prstGeom>
          </p:spPr>
        </p:pic>
      </p:grpSp>
      <p:sp>
        <p:nvSpPr>
          <p:cNvPr id="22" name="Rectangle 13">
            <a:extLst>
              <a:ext uri="{FF2B5EF4-FFF2-40B4-BE49-F238E27FC236}">
                <a16:creationId xmlns:a16="http://schemas.microsoft.com/office/drawing/2014/main" id="{4AF3B75E-6142-4D47-A1B2-45A73167161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3" name="Metin kutusu 22">
            <a:extLst>
              <a:ext uri="{FF2B5EF4-FFF2-40B4-BE49-F238E27FC236}">
                <a16:creationId xmlns:a16="http://schemas.microsoft.com/office/drawing/2014/main" id="{1F50AED5-C411-A44F-9381-46E63461CE87}"/>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6</a:t>
            </a:fld>
            <a:endParaRPr lang="tr-TR" sz="2400" b="1" dirty="0">
              <a:solidFill>
                <a:srgbClr val="DADADA"/>
              </a:solidFill>
            </a:endParaRPr>
          </a:p>
        </p:txBody>
      </p:sp>
    </p:spTree>
    <p:extLst>
      <p:ext uri="{BB962C8B-B14F-4D97-AF65-F5344CB8AC3E}">
        <p14:creationId xmlns:p14="http://schemas.microsoft.com/office/powerpoint/2010/main" val="11324441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fade">
                                      <p:cBhvr>
                                        <p:cTn id="29" dur="250"/>
                                        <p:tgtEl>
                                          <p:spTgt spid="30"/>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25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6" name="Grup 35"/>
          <p:cNvGrpSpPr/>
          <p:nvPr/>
        </p:nvGrpSpPr>
        <p:grpSpPr>
          <a:xfrm>
            <a:off x="558873" y="2395915"/>
            <a:ext cx="7163396" cy="707886"/>
            <a:chOff x="554927" y="1881525"/>
            <a:chExt cx="7163396" cy="707886"/>
          </a:xfrm>
        </p:grpSpPr>
        <p:sp>
          <p:nvSpPr>
            <p:cNvPr id="37" name="Metin kutusu 36"/>
            <p:cNvSpPr txBox="1"/>
            <p:nvPr/>
          </p:nvSpPr>
          <p:spPr>
            <a:xfrm>
              <a:off x="746177" y="1881525"/>
              <a:ext cx="6972146" cy="707886"/>
            </a:xfrm>
            <a:prstGeom prst="rect">
              <a:avLst/>
            </a:prstGeom>
            <a:noFill/>
          </p:spPr>
          <p:txBody>
            <a:bodyPr wrap="square" rtlCol="0">
              <a:spAutoFit/>
            </a:bodyPr>
            <a:lstStyle/>
            <a:p>
              <a:r>
                <a:rPr lang="tr-TR" sz="2000" dirty="0">
                  <a:solidFill>
                    <a:srgbClr val="575757"/>
                  </a:solidFill>
                </a:rPr>
                <a:t>Kullandığı maddeler bağımlının vücudundaki savunma mekanizmalarını yok edip bağışıklık sistemini zayıflatır.</a:t>
              </a:r>
            </a:p>
          </p:txBody>
        </p:sp>
        <p:pic>
          <p:nvPicPr>
            <p:cNvPr id="38" name="Resim 37"/>
            <p:cNvPicPr>
              <a:picLocks noChangeAspect="1"/>
            </p:cNvPicPr>
            <p:nvPr/>
          </p:nvPicPr>
          <p:blipFill>
            <a:blip r:embed="rId4"/>
            <a:stretch>
              <a:fillRect/>
            </a:stretch>
          </p:blipFill>
          <p:spPr>
            <a:xfrm>
              <a:off x="554927" y="1991580"/>
              <a:ext cx="191250" cy="180000"/>
            </a:xfrm>
            <a:prstGeom prst="rect">
              <a:avLst/>
            </a:prstGeom>
          </p:spPr>
        </p:pic>
      </p:grpSp>
      <p:grpSp>
        <p:nvGrpSpPr>
          <p:cNvPr id="39" name="Grup 38"/>
          <p:cNvGrpSpPr/>
          <p:nvPr/>
        </p:nvGrpSpPr>
        <p:grpSpPr>
          <a:xfrm>
            <a:off x="558873" y="3056318"/>
            <a:ext cx="6868428" cy="1015663"/>
            <a:chOff x="554927" y="1881525"/>
            <a:chExt cx="6868428" cy="1015663"/>
          </a:xfrm>
        </p:grpSpPr>
        <p:sp>
          <p:nvSpPr>
            <p:cNvPr id="40" name="Metin kutusu 39"/>
            <p:cNvSpPr txBox="1"/>
            <p:nvPr/>
          </p:nvSpPr>
          <p:spPr>
            <a:xfrm>
              <a:off x="746176" y="1881525"/>
              <a:ext cx="6677179" cy="1015663"/>
            </a:xfrm>
            <a:prstGeom prst="rect">
              <a:avLst/>
            </a:prstGeom>
            <a:noFill/>
          </p:spPr>
          <p:txBody>
            <a:bodyPr wrap="square" rtlCol="0">
              <a:spAutoFit/>
            </a:bodyPr>
            <a:lstStyle/>
            <a:p>
              <a:r>
                <a:rPr lang="tr-TR" sz="2000" dirty="0">
                  <a:solidFill>
                    <a:srgbClr val="575757"/>
                  </a:solidFill>
                </a:rPr>
                <a:t>Bağımlının frengi, verem, AIDS, kanser, kangren,</a:t>
              </a:r>
            </a:p>
            <a:p>
              <a:r>
                <a:rPr lang="tr-TR" sz="2000" dirty="0">
                  <a:solidFill>
                    <a:srgbClr val="575757"/>
                  </a:solidFill>
                </a:rPr>
                <a:t>hepatit B ve hepatit C gibi birçok ölümcül hastalığa</a:t>
              </a:r>
            </a:p>
            <a:p>
              <a:r>
                <a:rPr lang="tr-TR" sz="2000" dirty="0">
                  <a:solidFill>
                    <a:srgbClr val="575757"/>
                  </a:solidFill>
                </a:rPr>
                <a:t>yakalanma riski artar.</a:t>
              </a:r>
            </a:p>
          </p:txBody>
        </p:sp>
        <p:pic>
          <p:nvPicPr>
            <p:cNvPr id="41" name="Resim 40"/>
            <p:cNvPicPr>
              <a:picLocks noChangeAspect="1"/>
            </p:cNvPicPr>
            <p:nvPr/>
          </p:nvPicPr>
          <p:blipFill>
            <a:blip r:embed="rId4"/>
            <a:stretch>
              <a:fillRect/>
            </a:stretch>
          </p:blipFill>
          <p:spPr>
            <a:xfrm>
              <a:off x="554927" y="1991580"/>
              <a:ext cx="191250" cy="180000"/>
            </a:xfrm>
            <a:prstGeom prst="rect">
              <a:avLst/>
            </a:prstGeom>
          </p:spPr>
        </p:pic>
      </p:grpSp>
      <p:sp>
        <p:nvSpPr>
          <p:cNvPr id="19" name="Rectangle 13">
            <a:extLst>
              <a:ext uri="{FF2B5EF4-FFF2-40B4-BE49-F238E27FC236}">
                <a16:creationId xmlns:a16="http://schemas.microsoft.com/office/drawing/2014/main" id="{82D02EDC-9D3C-674E-90D1-73C2038B7E8F}"/>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20" name="Metin kutusu 19">
            <a:extLst>
              <a:ext uri="{FF2B5EF4-FFF2-40B4-BE49-F238E27FC236}">
                <a16:creationId xmlns:a16="http://schemas.microsoft.com/office/drawing/2014/main" id="{EA301622-46A2-824D-BA0D-412F0A7C6498}"/>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7</a:t>
            </a:fld>
            <a:endParaRPr lang="tr-TR" sz="2400" b="1" dirty="0">
              <a:solidFill>
                <a:srgbClr val="DADADA"/>
              </a:solidFill>
            </a:endParaRPr>
          </a:p>
        </p:txBody>
      </p:sp>
    </p:spTree>
    <p:extLst>
      <p:ext uri="{BB962C8B-B14F-4D97-AF65-F5344CB8AC3E}">
        <p14:creationId xmlns:p14="http://schemas.microsoft.com/office/powerpoint/2010/main" val="242132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250"/>
                                        <p:tgtEl>
                                          <p:spTgt spid="36"/>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fade">
                                      <p:cBhvr>
                                        <p:cTn id="29"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1">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1713" y="488598"/>
            <a:ext cx="5443606" cy="830997"/>
          </a:xfrm>
          <a:prstGeom prst="rect">
            <a:avLst/>
          </a:prstGeom>
          <a:noFill/>
        </p:spPr>
        <p:txBody>
          <a:bodyPr wrap="non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11" name="Grup 10"/>
          <p:cNvGrpSpPr/>
          <p:nvPr/>
        </p:nvGrpSpPr>
        <p:grpSpPr>
          <a:xfrm>
            <a:off x="554927" y="2387256"/>
            <a:ext cx="7239588" cy="707886"/>
            <a:chOff x="554927" y="2387256"/>
            <a:chExt cx="7239588" cy="707886"/>
          </a:xfrm>
        </p:grpSpPr>
        <p:sp>
          <p:nvSpPr>
            <p:cNvPr id="26" name="Metin kutusu 25"/>
            <p:cNvSpPr txBox="1"/>
            <p:nvPr/>
          </p:nvSpPr>
          <p:spPr>
            <a:xfrm>
              <a:off x="746177" y="2387256"/>
              <a:ext cx="7048338" cy="707886"/>
            </a:xfrm>
            <a:prstGeom prst="rect">
              <a:avLst/>
            </a:prstGeom>
            <a:noFill/>
          </p:spPr>
          <p:txBody>
            <a:bodyPr wrap="square" rtlCol="0">
              <a:spAutoFit/>
            </a:bodyPr>
            <a:lstStyle/>
            <a:p>
              <a:r>
                <a:rPr lang="tr-TR" sz="2000" dirty="0">
                  <a:solidFill>
                    <a:srgbClr val="575757"/>
                  </a:solidFill>
                </a:rPr>
                <a:t>Korku ve öfke (Bağımlılık yapıcı maddelerin kullanımı kişide zamanla kaygı, korku, düşmanlık ve paranoya meydana getirir.)</a:t>
              </a:r>
            </a:p>
          </p:txBody>
        </p:sp>
        <p:pic>
          <p:nvPicPr>
            <p:cNvPr id="29" name="Resim 28"/>
            <p:cNvPicPr>
              <a:picLocks noChangeAspect="1"/>
            </p:cNvPicPr>
            <p:nvPr/>
          </p:nvPicPr>
          <p:blipFill>
            <a:blip r:embed="rId4"/>
            <a:stretch>
              <a:fillRect/>
            </a:stretch>
          </p:blipFill>
          <p:spPr>
            <a:xfrm>
              <a:off x="554927" y="2497311"/>
              <a:ext cx="191250" cy="180000"/>
            </a:xfrm>
            <a:prstGeom prst="rect">
              <a:avLst/>
            </a:prstGeom>
          </p:spPr>
        </p:pic>
      </p:grpSp>
      <p:grpSp>
        <p:nvGrpSpPr>
          <p:cNvPr id="12" name="Grup 11"/>
          <p:cNvGrpSpPr/>
          <p:nvPr/>
        </p:nvGrpSpPr>
        <p:grpSpPr>
          <a:xfrm>
            <a:off x="554927" y="2992871"/>
            <a:ext cx="6287250" cy="400110"/>
            <a:chOff x="554927" y="2992871"/>
            <a:chExt cx="6287250" cy="400110"/>
          </a:xfrm>
        </p:grpSpPr>
        <p:pic>
          <p:nvPicPr>
            <p:cNvPr id="24" name="Resim 23"/>
            <p:cNvPicPr>
              <a:picLocks noChangeAspect="1"/>
            </p:cNvPicPr>
            <p:nvPr/>
          </p:nvPicPr>
          <p:blipFill>
            <a:blip r:embed="rId4"/>
            <a:stretch>
              <a:fillRect/>
            </a:stretch>
          </p:blipFill>
          <p:spPr>
            <a:xfrm>
              <a:off x="554927" y="3104452"/>
              <a:ext cx="191250" cy="180000"/>
            </a:xfrm>
            <a:prstGeom prst="rect">
              <a:avLst/>
            </a:prstGeom>
          </p:spPr>
        </p:pic>
        <p:sp>
          <p:nvSpPr>
            <p:cNvPr id="2" name="Dikdörtgen 1"/>
            <p:cNvSpPr/>
            <p:nvPr/>
          </p:nvSpPr>
          <p:spPr>
            <a:xfrm>
              <a:off x="746177" y="2992871"/>
              <a:ext cx="6096000" cy="400110"/>
            </a:xfrm>
            <a:prstGeom prst="rect">
              <a:avLst/>
            </a:prstGeom>
          </p:spPr>
          <p:txBody>
            <a:bodyPr>
              <a:spAutoFit/>
            </a:bodyPr>
            <a:lstStyle/>
            <a:p>
              <a:r>
                <a:rPr lang="tr-TR" sz="2000" dirty="0">
                  <a:solidFill>
                    <a:srgbClr val="575757"/>
                  </a:solidFill>
                </a:rPr>
                <a:t>Hafıza kaybı,</a:t>
              </a:r>
            </a:p>
          </p:txBody>
        </p:sp>
      </p:grpSp>
      <p:grpSp>
        <p:nvGrpSpPr>
          <p:cNvPr id="16" name="Grup 15"/>
          <p:cNvGrpSpPr/>
          <p:nvPr/>
        </p:nvGrpSpPr>
        <p:grpSpPr>
          <a:xfrm>
            <a:off x="554927" y="3309694"/>
            <a:ext cx="6287250" cy="400110"/>
            <a:chOff x="554927" y="3309694"/>
            <a:chExt cx="6287250" cy="400110"/>
          </a:xfrm>
        </p:grpSpPr>
        <p:pic>
          <p:nvPicPr>
            <p:cNvPr id="19" name="Resim 18"/>
            <p:cNvPicPr>
              <a:picLocks noChangeAspect="1"/>
            </p:cNvPicPr>
            <p:nvPr/>
          </p:nvPicPr>
          <p:blipFill>
            <a:blip r:embed="rId4"/>
            <a:stretch>
              <a:fillRect/>
            </a:stretch>
          </p:blipFill>
          <p:spPr>
            <a:xfrm>
              <a:off x="554927" y="3412559"/>
              <a:ext cx="191250" cy="180000"/>
            </a:xfrm>
            <a:prstGeom prst="rect">
              <a:avLst/>
            </a:prstGeom>
          </p:spPr>
        </p:pic>
        <p:sp>
          <p:nvSpPr>
            <p:cNvPr id="3" name="Dikdörtgen 2"/>
            <p:cNvSpPr/>
            <p:nvPr/>
          </p:nvSpPr>
          <p:spPr>
            <a:xfrm>
              <a:off x="746177" y="3309694"/>
              <a:ext cx="6096000" cy="400110"/>
            </a:xfrm>
            <a:prstGeom prst="rect">
              <a:avLst/>
            </a:prstGeom>
          </p:spPr>
          <p:txBody>
            <a:bodyPr>
              <a:spAutoFit/>
            </a:bodyPr>
            <a:lstStyle/>
            <a:p>
              <a:r>
                <a:rPr lang="tr-TR" sz="2000" dirty="0">
                  <a:solidFill>
                    <a:srgbClr val="575757"/>
                  </a:solidFill>
                </a:rPr>
                <a:t>Nefes darlığı,</a:t>
              </a:r>
            </a:p>
          </p:txBody>
        </p:sp>
      </p:grpSp>
      <p:grpSp>
        <p:nvGrpSpPr>
          <p:cNvPr id="17" name="Grup 16"/>
          <p:cNvGrpSpPr/>
          <p:nvPr/>
        </p:nvGrpSpPr>
        <p:grpSpPr>
          <a:xfrm>
            <a:off x="554927" y="3611962"/>
            <a:ext cx="6287250" cy="400110"/>
            <a:chOff x="554927" y="3611962"/>
            <a:chExt cx="6287250" cy="400110"/>
          </a:xfrm>
        </p:grpSpPr>
        <p:pic>
          <p:nvPicPr>
            <p:cNvPr id="20" name="Resim 19"/>
            <p:cNvPicPr>
              <a:picLocks noChangeAspect="1"/>
            </p:cNvPicPr>
            <p:nvPr/>
          </p:nvPicPr>
          <p:blipFill>
            <a:blip r:embed="rId4"/>
            <a:stretch>
              <a:fillRect/>
            </a:stretch>
          </p:blipFill>
          <p:spPr>
            <a:xfrm>
              <a:off x="554927" y="3721384"/>
              <a:ext cx="191250" cy="180000"/>
            </a:xfrm>
            <a:prstGeom prst="rect">
              <a:avLst/>
            </a:prstGeom>
          </p:spPr>
        </p:pic>
        <p:sp>
          <p:nvSpPr>
            <p:cNvPr id="6" name="Dikdörtgen 5"/>
            <p:cNvSpPr/>
            <p:nvPr/>
          </p:nvSpPr>
          <p:spPr>
            <a:xfrm>
              <a:off x="746177" y="3611962"/>
              <a:ext cx="6096000" cy="400110"/>
            </a:xfrm>
            <a:prstGeom prst="rect">
              <a:avLst/>
            </a:prstGeom>
          </p:spPr>
          <p:txBody>
            <a:bodyPr>
              <a:spAutoFit/>
            </a:bodyPr>
            <a:lstStyle/>
            <a:p>
              <a:r>
                <a:rPr lang="tr-TR" sz="2000" dirty="0">
                  <a:solidFill>
                    <a:srgbClr val="575757"/>
                  </a:solidFill>
                </a:rPr>
                <a:t>Ağız ve gırtlak kanseri,</a:t>
              </a:r>
            </a:p>
          </p:txBody>
        </p:sp>
      </p:grpSp>
      <p:grpSp>
        <p:nvGrpSpPr>
          <p:cNvPr id="18" name="Grup 17"/>
          <p:cNvGrpSpPr/>
          <p:nvPr/>
        </p:nvGrpSpPr>
        <p:grpSpPr>
          <a:xfrm>
            <a:off x="554927" y="3924549"/>
            <a:ext cx="6277417" cy="400110"/>
            <a:chOff x="554927" y="3924549"/>
            <a:chExt cx="6277417" cy="400110"/>
          </a:xfrm>
        </p:grpSpPr>
        <p:pic>
          <p:nvPicPr>
            <p:cNvPr id="21" name="Resim 20"/>
            <p:cNvPicPr>
              <a:picLocks noChangeAspect="1"/>
            </p:cNvPicPr>
            <p:nvPr/>
          </p:nvPicPr>
          <p:blipFill>
            <a:blip r:embed="rId4"/>
            <a:stretch>
              <a:fillRect/>
            </a:stretch>
          </p:blipFill>
          <p:spPr>
            <a:xfrm>
              <a:off x="554927" y="4019904"/>
              <a:ext cx="191250" cy="180000"/>
            </a:xfrm>
            <a:prstGeom prst="rect">
              <a:avLst/>
            </a:prstGeom>
          </p:spPr>
        </p:pic>
        <p:sp>
          <p:nvSpPr>
            <p:cNvPr id="7" name="Dikdörtgen 6"/>
            <p:cNvSpPr/>
            <p:nvPr/>
          </p:nvSpPr>
          <p:spPr>
            <a:xfrm>
              <a:off x="736344" y="3924549"/>
              <a:ext cx="6096000" cy="400110"/>
            </a:xfrm>
            <a:prstGeom prst="rect">
              <a:avLst/>
            </a:prstGeom>
          </p:spPr>
          <p:txBody>
            <a:bodyPr>
              <a:spAutoFit/>
            </a:bodyPr>
            <a:lstStyle/>
            <a:p>
              <a:r>
                <a:rPr lang="tr-TR" sz="2000" dirty="0">
                  <a:solidFill>
                    <a:srgbClr val="575757"/>
                  </a:solidFill>
                </a:rPr>
                <a:t>Diş çürümeleri,</a:t>
              </a:r>
            </a:p>
          </p:txBody>
        </p:sp>
      </p:grpSp>
      <p:grpSp>
        <p:nvGrpSpPr>
          <p:cNvPr id="96" name="Grup 95"/>
          <p:cNvGrpSpPr/>
          <p:nvPr/>
        </p:nvGrpSpPr>
        <p:grpSpPr>
          <a:xfrm>
            <a:off x="554927" y="4230584"/>
            <a:ext cx="6288450" cy="400110"/>
            <a:chOff x="554927" y="4230584"/>
            <a:chExt cx="6288450" cy="400110"/>
          </a:xfrm>
        </p:grpSpPr>
        <p:pic>
          <p:nvPicPr>
            <p:cNvPr id="30" name="Resim 29"/>
            <p:cNvPicPr>
              <a:picLocks noChangeAspect="1"/>
            </p:cNvPicPr>
            <p:nvPr/>
          </p:nvPicPr>
          <p:blipFill>
            <a:blip r:embed="rId4"/>
            <a:stretch>
              <a:fillRect/>
            </a:stretch>
          </p:blipFill>
          <p:spPr>
            <a:xfrm>
              <a:off x="554927" y="4329356"/>
              <a:ext cx="191250" cy="180000"/>
            </a:xfrm>
            <a:prstGeom prst="rect">
              <a:avLst/>
            </a:prstGeom>
          </p:spPr>
        </p:pic>
        <p:sp>
          <p:nvSpPr>
            <p:cNvPr id="8" name="Dikdörtgen 7"/>
            <p:cNvSpPr/>
            <p:nvPr/>
          </p:nvSpPr>
          <p:spPr>
            <a:xfrm>
              <a:off x="747377" y="4230584"/>
              <a:ext cx="6096000" cy="400110"/>
            </a:xfrm>
            <a:prstGeom prst="rect">
              <a:avLst/>
            </a:prstGeom>
          </p:spPr>
          <p:txBody>
            <a:bodyPr>
              <a:spAutoFit/>
            </a:bodyPr>
            <a:lstStyle/>
            <a:p>
              <a:r>
                <a:rPr lang="tr-TR" sz="2000" dirty="0">
                  <a:solidFill>
                    <a:srgbClr val="575757"/>
                  </a:solidFill>
                </a:rPr>
                <a:t>Kalp krizi,</a:t>
              </a:r>
            </a:p>
          </p:txBody>
        </p:sp>
      </p:grpSp>
      <p:grpSp>
        <p:nvGrpSpPr>
          <p:cNvPr id="97" name="Grup 96"/>
          <p:cNvGrpSpPr/>
          <p:nvPr/>
        </p:nvGrpSpPr>
        <p:grpSpPr>
          <a:xfrm>
            <a:off x="554927" y="4517278"/>
            <a:ext cx="3269698" cy="400110"/>
            <a:chOff x="554927" y="4517278"/>
            <a:chExt cx="3269698" cy="400110"/>
          </a:xfrm>
        </p:grpSpPr>
        <p:pic>
          <p:nvPicPr>
            <p:cNvPr id="31" name="Resim 30"/>
            <p:cNvPicPr>
              <a:picLocks noChangeAspect="1"/>
            </p:cNvPicPr>
            <p:nvPr/>
          </p:nvPicPr>
          <p:blipFill>
            <a:blip r:embed="rId4"/>
            <a:stretch>
              <a:fillRect/>
            </a:stretch>
          </p:blipFill>
          <p:spPr>
            <a:xfrm>
              <a:off x="554927" y="4622983"/>
              <a:ext cx="191250" cy="180000"/>
            </a:xfrm>
            <a:prstGeom prst="rect">
              <a:avLst/>
            </a:prstGeom>
          </p:spPr>
        </p:pic>
        <p:sp>
          <p:nvSpPr>
            <p:cNvPr id="10" name="Dikdörtgen 9"/>
            <p:cNvSpPr/>
            <p:nvPr/>
          </p:nvSpPr>
          <p:spPr>
            <a:xfrm>
              <a:off x="736344" y="4517278"/>
              <a:ext cx="3088281" cy="400110"/>
            </a:xfrm>
            <a:prstGeom prst="rect">
              <a:avLst/>
            </a:prstGeom>
          </p:spPr>
          <p:txBody>
            <a:bodyPr wrap="none">
              <a:spAutoFit/>
            </a:bodyPr>
            <a:lstStyle/>
            <a:p>
              <a:r>
                <a:rPr lang="tr-TR" sz="2000" dirty="0">
                  <a:solidFill>
                    <a:srgbClr val="575757"/>
                  </a:solidFill>
                </a:rPr>
                <a:t>Kalp atış grafiğinde düz çizgi</a:t>
              </a:r>
            </a:p>
          </p:txBody>
        </p:sp>
      </p:grpSp>
      <p:sp>
        <p:nvSpPr>
          <p:cNvPr id="34" name="Rectangle 13">
            <a:extLst>
              <a:ext uri="{FF2B5EF4-FFF2-40B4-BE49-F238E27FC236}">
                <a16:creationId xmlns:a16="http://schemas.microsoft.com/office/drawing/2014/main" id="{3C73E03F-5ED7-D346-A4F5-8606D9968BB6}"/>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35" name="Metin kutusu 34">
            <a:extLst>
              <a:ext uri="{FF2B5EF4-FFF2-40B4-BE49-F238E27FC236}">
                <a16:creationId xmlns:a16="http://schemas.microsoft.com/office/drawing/2014/main" id="{0A28435B-C719-1C4C-84A3-1F7E95141C70}"/>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8</a:t>
            </a:fld>
            <a:endParaRPr lang="tr-TR" sz="2400" b="1" dirty="0">
              <a:solidFill>
                <a:srgbClr val="DADADA"/>
              </a:solidFill>
            </a:endParaRPr>
          </a:p>
        </p:txBody>
      </p:sp>
    </p:spTree>
    <p:extLst>
      <p:ext uri="{BB962C8B-B14F-4D97-AF65-F5344CB8AC3E}">
        <p14:creationId xmlns:p14="http://schemas.microsoft.com/office/powerpoint/2010/main" val="2743760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250"/>
                                        <p:tgtEl>
                                          <p:spTgt spid="11"/>
                                        </p:tgtEl>
                                      </p:cBhvr>
                                    </p:animEffect>
                                  </p:childTnLst>
                                </p:cTn>
                              </p:par>
                            </p:childTnLst>
                          </p:cTn>
                        </p:par>
                        <p:par>
                          <p:cTn id="26" fill="hold">
                            <p:stCondLst>
                              <p:cond delay="1250"/>
                            </p:stCondLst>
                            <p:childTnLst>
                              <p:par>
                                <p:cTn id="27" presetID="10"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50"/>
                                        <p:tgtEl>
                                          <p:spTgt spid="12"/>
                                        </p:tgtEl>
                                      </p:cBhvr>
                                    </p:animEffect>
                                  </p:childTnLst>
                                </p:cTn>
                              </p:par>
                            </p:childTnLst>
                          </p:cTn>
                        </p:par>
                        <p:par>
                          <p:cTn id="30" fill="hold">
                            <p:stCondLst>
                              <p:cond delay="1500"/>
                            </p:stCondLst>
                            <p:childTnLst>
                              <p:par>
                                <p:cTn id="31" presetID="10" presetClass="entr" presetSubtype="0" fill="hold"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250"/>
                                        <p:tgtEl>
                                          <p:spTgt spid="16"/>
                                        </p:tgtEl>
                                      </p:cBhvr>
                                    </p:animEffect>
                                  </p:childTnLst>
                                </p:cTn>
                              </p:par>
                            </p:childTnLst>
                          </p:cTn>
                        </p:par>
                        <p:par>
                          <p:cTn id="34" fill="hold">
                            <p:stCondLst>
                              <p:cond delay="175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250"/>
                                        <p:tgtEl>
                                          <p:spTgt spid="17"/>
                                        </p:tgtEl>
                                      </p:cBhvr>
                                    </p:animEffect>
                                  </p:childTnLst>
                                </p:cTn>
                              </p:par>
                            </p:childTnLst>
                          </p:cTn>
                        </p:par>
                        <p:par>
                          <p:cTn id="38" fill="hold">
                            <p:stCondLst>
                              <p:cond delay="2000"/>
                            </p:stCondLst>
                            <p:childTnLst>
                              <p:par>
                                <p:cTn id="39" presetID="10" presetClass="entr" presetSubtype="0" fill="hold"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fade">
                                      <p:cBhvr>
                                        <p:cTn id="41" dur="250"/>
                                        <p:tgtEl>
                                          <p:spTgt spid="18"/>
                                        </p:tgtEl>
                                      </p:cBhvr>
                                    </p:animEffect>
                                  </p:childTnLst>
                                </p:cTn>
                              </p:par>
                            </p:childTnLst>
                          </p:cTn>
                        </p:par>
                        <p:par>
                          <p:cTn id="42" fill="hold">
                            <p:stCondLst>
                              <p:cond delay="2250"/>
                            </p:stCondLst>
                            <p:childTnLst>
                              <p:par>
                                <p:cTn id="43" presetID="10" presetClass="entr" presetSubtype="0" fill="hold" nodeType="afterEffect">
                                  <p:stCondLst>
                                    <p:cond delay="0"/>
                                  </p:stCondLst>
                                  <p:childTnLst>
                                    <p:set>
                                      <p:cBhvr>
                                        <p:cTn id="44" dur="1" fill="hold">
                                          <p:stCondLst>
                                            <p:cond delay="0"/>
                                          </p:stCondLst>
                                        </p:cTn>
                                        <p:tgtEl>
                                          <p:spTgt spid="96"/>
                                        </p:tgtEl>
                                        <p:attrNameLst>
                                          <p:attrName>style.visibility</p:attrName>
                                        </p:attrNameLst>
                                      </p:cBhvr>
                                      <p:to>
                                        <p:strVal val="visible"/>
                                      </p:to>
                                    </p:set>
                                    <p:animEffect transition="in" filter="fade">
                                      <p:cBhvr>
                                        <p:cTn id="45" dur="250"/>
                                        <p:tgtEl>
                                          <p:spTgt spid="96"/>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25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Dikdörtgen 23"/>
          <p:cNvSpPr/>
          <p:nvPr/>
        </p:nvSpPr>
        <p:spPr>
          <a:xfrm flipH="1">
            <a:off x="7307296" y="-3175"/>
            <a:ext cx="4884703" cy="6858000"/>
          </a:xfrm>
          <a:custGeom>
            <a:avLst/>
            <a:gdLst>
              <a:gd name="connsiteX0" fmla="*/ 0 w 3824748"/>
              <a:gd name="connsiteY0" fmla="*/ 0 h 6858000"/>
              <a:gd name="connsiteX1" fmla="*/ 3824748 w 3824748"/>
              <a:gd name="connsiteY1" fmla="*/ 0 h 6858000"/>
              <a:gd name="connsiteX2" fmla="*/ 3824748 w 3824748"/>
              <a:gd name="connsiteY2" fmla="*/ 6858000 h 6858000"/>
              <a:gd name="connsiteX3" fmla="*/ 0 w 3824748"/>
              <a:gd name="connsiteY3" fmla="*/ 6858000 h 6858000"/>
              <a:gd name="connsiteX4" fmla="*/ 0 w 3824748"/>
              <a:gd name="connsiteY4" fmla="*/ 0 h 6858000"/>
              <a:gd name="connsiteX0" fmla="*/ 0 w 5919019"/>
              <a:gd name="connsiteY0" fmla="*/ 0 h 6858000"/>
              <a:gd name="connsiteX1" fmla="*/ 3824748 w 5919019"/>
              <a:gd name="connsiteY1" fmla="*/ 0 h 6858000"/>
              <a:gd name="connsiteX2" fmla="*/ 5919019 w 5919019"/>
              <a:gd name="connsiteY2" fmla="*/ 6858000 h 6858000"/>
              <a:gd name="connsiteX3" fmla="*/ 0 w 5919019"/>
              <a:gd name="connsiteY3" fmla="*/ 6858000 h 6858000"/>
              <a:gd name="connsiteX4" fmla="*/ 0 w 5919019"/>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19019" h="6858000">
                <a:moveTo>
                  <a:pt x="0" y="0"/>
                </a:moveTo>
                <a:lnTo>
                  <a:pt x="3824748" y="0"/>
                </a:lnTo>
                <a:lnTo>
                  <a:pt x="5919019" y="6858000"/>
                </a:lnTo>
                <a:lnTo>
                  <a:pt x="0" y="6858000"/>
                </a:lnTo>
                <a:lnTo>
                  <a:pt x="0" y="0"/>
                </a:lnTo>
                <a:close/>
              </a:path>
            </a:pathLst>
          </a:custGeom>
          <a:blipFill dpi="0" rotWithShape="0">
            <a:blip r:embed="rId3">
              <a:alphaModFix amt="92000"/>
            </a:blip>
            <a:srcRect/>
            <a:stretch>
              <a:fillRect l="-41000" t="2000" r="-53000" b="2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9" name="Freeform 5"/>
          <p:cNvSpPr>
            <a:spLocks/>
          </p:cNvSpPr>
          <p:nvPr/>
        </p:nvSpPr>
        <p:spPr bwMode="auto">
          <a:xfrm flipH="1">
            <a:off x="-3" y="481179"/>
            <a:ext cx="356653" cy="829505"/>
          </a:xfrm>
          <a:custGeom>
            <a:avLst/>
            <a:gdLst>
              <a:gd name="T0" fmla="*/ 397 w 531"/>
              <a:gd name="T1" fmla="*/ 1235 h 1235"/>
              <a:gd name="T2" fmla="*/ 531 w 531"/>
              <a:gd name="T3" fmla="*/ 1235 h 1235"/>
              <a:gd name="T4" fmla="*/ 531 w 531"/>
              <a:gd name="T5" fmla="*/ 0 h 1235"/>
              <a:gd name="T6" fmla="*/ 0 w 531"/>
              <a:gd name="T7" fmla="*/ 0 h 1235"/>
              <a:gd name="T8" fmla="*/ 397 w 531"/>
              <a:gd name="T9" fmla="*/ 1235 h 1235"/>
            </a:gdLst>
            <a:ahLst/>
            <a:cxnLst>
              <a:cxn ang="0">
                <a:pos x="T0" y="T1"/>
              </a:cxn>
              <a:cxn ang="0">
                <a:pos x="T2" y="T3"/>
              </a:cxn>
              <a:cxn ang="0">
                <a:pos x="T4" y="T5"/>
              </a:cxn>
              <a:cxn ang="0">
                <a:pos x="T6" y="T7"/>
              </a:cxn>
              <a:cxn ang="0">
                <a:pos x="T8" y="T9"/>
              </a:cxn>
            </a:cxnLst>
            <a:rect l="0" t="0" r="r" b="b"/>
            <a:pathLst>
              <a:path w="531" h="1235">
                <a:moveTo>
                  <a:pt x="397" y="1235"/>
                </a:moveTo>
                <a:lnTo>
                  <a:pt x="531" y="1235"/>
                </a:lnTo>
                <a:lnTo>
                  <a:pt x="531" y="0"/>
                </a:lnTo>
                <a:lnTo>
                  <a:pt x="0" y="0"/>
                </a:lnTo>
                <a:lnTo>
                  <a:pt x="397" y="1235"/>
                </a:lnTo>
                <a:close/>
              </a:path>
            </a:pathLst>
          </a:custGeom>
          <a:solidFill>
            <a:srgbClr val="FAB529"/>
          </a:solidFill>
          <a:ln>
            <a:noFill/>
          </a:ln>
        </p:spPr>
        <p:txBody>
          <a:bodyPr vert="horz" wrap="square" lIns="91440" tIns="45720" rIns="91440" bIns="45720" numCol="1" anchor="t" anchorCtr="0" compatLnSpc="1">
            <a:prstTxWarp prst="textNoShape">
              <a:avLst/>
            </a:prstTxWarp>
          </a:bodyPr>
          <a:lstStyle/>
          <a:p>
            <a:endParaRPr lang="tr-TR" dirty="0"/>
          </a:p>
        </p:txBody>
      </p:sp>
      <p:sp>
        <p:nvSpPr>
          <p:cNvPr id="14" name="Metin kutusu 13"/>
          <p:cNvSpPr txBox="1"/>
          <p:nvPr/>
        </p:nvSpPr>
        <p:spPr>
          <a:xfrm>
            <a:off x="354182" y="481179"/>
            <a:ext cx="5443606" cy="830997"/>
          </a:xfrm>
          <a:prstGeom prst="rect">
            <a:avLst/>
          </a:prstGeom>
          <a:noFill/>
        </p:spPr>
        <p:txBody>
          <a:bodyPr wrap="none" rtlCol="0">
            <a:spAutoFit/>
          </a:bodyPr>
          <a:lstStyle/>
          <a:p>
            <a:r>
              <a:rPr lang="tr-TR" sz="4800" b="1" dirty="0"/>
              <a:t>Bağımlılığın </a:t>
            </a:r>
            <a:r>
              <a:rPr lang="tr-TR" sz="4800" b="1" dirty="0" smtClean="0"/>
              <a:t>Zararları</a:t>
            </a:r>
            <a:endParaRPr lang="tr-TR" sz="4800" b="1" dirty="0"/>
          </a:p>
        </p:txBody>
      </p:sp>
      <p:sp>
        <p:nvSpPr>
          <p:cNvPr id="28" name="Dikdörtgen 24"/>
          <p:cNvSpPr/>
          <p:nvPr/>
        </p:nvSpPr>
        <p:spPr>
          <a:xfrm flipH="1">
            <a:off x="7046751" y="-9525"/>
            <a:ext cx="1999371" cy="6877357"/>
          </a:xfrm>
          <a:custGeom>
            <a:avLst/>
            <a:gdLst>
              <a:gd name="connsiteX0" fmla="*/ 0 w 442451"/>
              <a:gd name="connsiteY0" fmla="*/ 0 h 6854825"/>
              <a:gd name="connsiteX1" fmla="*/ 442451 w 442451"/>
              <a:gd name="connsiteY1" fmla="*/ 0 h 6854825"/>
              <a:gd name="connsiteX2" fmla="*/ 442451 w 442451"/>
              <a:gd name="connsiteY2" fmla="*/ 6854825 h 6854825"/>
              <a:gd name="connsiteX3" fmla="*/ 0 w 442451"/>
              <a:gd name="connsiteY3" fmla="*/ 6854825 h 6854825"/>
              <a:gd name="connsiteX4" fmla="*/ 0 w 442451"/>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0 w 2546554"/>
              <a:gd name="connsiteY3" fmla="*/ 6854825 h 6854825"/>
              <a:gd name="connsiteX4" fmla="*/ 0 w 2546554"/>
              <a:gd name="connsiteY4" fmla="*/ 0 h 6854825"/>
              <a:gd name="connsiteX0" fmla="*/ 0 w 2546554"/>
              <a:gd name="connsiteY0" fmla="*/ 0 h 6854825"/>
              <a:gd name="connsiteX1" fmla="*/ 442451 w 2546554"/>
              <a:gd name="connsiteY1" fmla="*/ 0 h 6854825"/>
              <a:gd name="connsiteX2" fmla="*/ 2546554 w 2546554"/>
              <a:gd name="connsiteY2" fmla="*/ 6854825 h 6854825"/>
              <a:gd name="connsiteX3" fmla="*/ 2025445 w 2546554"/>
              <a:gd name="connsiteY3" fmla="*/ 6844993 h 6854825"/>
              <a:gd name="connsiteX4" fmla="*/ 0 w 2546554"/>
              <a:gd name="connsiteY4" fmla="*/ 0 h 6854825"/>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64657"/>
              <a:gd name="connsiteX1" fmla="*/ 442451 w 2546554"/>
              <a:gd name="connsiteY1" fmla="*/ 0 h 6864657"/>
              <a:gd name="connsiteX2" fmla="*/ 2546554 w 2546554"/>
              <a:gd name="connsiteY2" fmla="*/ 6854825 h 6864657"/>
              <a:gd name="connsiteX3" fmla="*/ 2045109 w 2546554"/>
              <a:gd name="connsiteY3" fmla="*/ 6864657 h 6864657"/>
              <a:gd name="connsiteX4" fmla="*/ 0 w 2546554"/>
              <a:gd name="connsiteY4" fmla="*/ 0 h 6864657"/>
              <a:gd name="connsiteX0" fmla="*/ 0 w 2546554"/>
              <a:gd name="connsiteY0" fmla="*/ 0 h 6858307"/>
              <a:gd name="connsiteX1" fmla="*/ 442451 w 2546554"/>
              <a:gd name="connsiteY1" fmla="*/ 0 h 6858307"/>
              <a:gd name="connsiteX2" fmla="*/ 2546554 w 2546554"/>
              <a:gd name="connsiteY2" fmla="*/ 6854825 h 6858307"/>
              <a:gd name="connsiteX3" fmla="*/ 2048284 w 2546554"/>
              <a:gd name="connsiteY3" fmla="*/ 6858307 h 6858307"/>
              <a:gd name="connsiteX4" fmla="*/ 0 w 2546554"/>
              <a:gd name="connsiteY4" fmla="*/ 0 h 6858307"/>
              <a:gd name="connsiteX0" fmla="*/ 0 w 2546554"/>
              <a:gd name="connsiteY0" fmla="*/ 0 h 6858307"/>
              <a:gd name="connsiteX1" fmla="*/ 442451 w 2546554"/>
              <a:gd name="connsiteY1" fmla="*/ 0 h 6858307"/>
              <a:gd name="connsiteX2" fmla="*/ 2546554 w 2546554"/>
              <a:gd name="connsiteY2" fmla="*/ 6854825 h 6858307"/>
              <a:gd name="connsiteX3" fmla="*/ 2076859 w 2546554"/>
              <a:gd name="connsiteY3" fmla="*/ 6858307 h 6858307"/>
              <a:gd name="connsiteX4" fmla="*/ 0 w 2546554"/>
              <a:gd name="connsiteY4" fmla="*/ 0 h 6858307"/>
              <a:gd name="connsiteX0" fmla="*/ 0 w 2546554"/>
              <a:gd name="connsiteY0" fmla="*/ 0 h 6867832"/>
              <a:gd name="connsiteX1" fmla="*/ 442451 w 2546554"/>
              <a:gd name="connsiteY1" fmla="*/ 0 h 6867832"/>
              <a:gd name="connsiteX2" fmla="*/ 2546554 w 2546554"/>
              <a:gd name="connsiteY2" fmla="*/ 6854825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105434 w 2546554"/>
              <a:gd name="connsiteY3" fmla="*/ 6867832 h 6867832"/>
              <a:gd name="connsiteX4" fmla="*/ 0 w 2546554"/>
              <a:gd name="connsiteY4" fmla="*/ 0 h 6867832"/>
              <a:gd name="connsiteX0" fmla="*/ 0 w 2546554"/>
              <a:gd name="connsiteY0" fmla="*/ 0 h 6867832"/>
              <a:gd name="connsiteX1" fmla="*/ 442451 w 2546554"/>
              <a:gd name="connsiteY1" fmla="*/ 0 h 6867832"/>
              <a:gd name="connsiteX2" fmla="*/ 2546554 w 2546554"/>
              <a:gd name="connsiteY2" fmla="*/ 6864350 h 6867832"/>
              <a:gd name="connsiteX3" fmla="*/ 2086384 w 2546554"/>
              <a:gd name="connsiteY3" fmla="*/ 6867832 h 6867832"/>
              <a:gd name="connsiteX4" fmla="*/ 0 w 2546554"/>
              <a:gd name="connsiteY4" fmla="*/ 0 h 6867832"/>
              <a:gd name="connsiteX0" fmla="*/ 0 w 2422729"/>
              <a:gd name="connsiteY0" fmla="*/ 0 h 6877357"/>
              <a:gd name="connsiteX1" fmla="*/ 318626 w 2422729"/>
              <a:gd name="connsiteY1" fmla="*/ 9525 h 6877357"/>
              <a:gd name="connsiteX2" fmla="*/ 2422729 w 2422729"/>
              <a:gd name="connsiteY2" fmla="*/ 6873875 h 6877357"/>
              <a:gd name="connsiteX3" fmla="*/ 1962559 w 2422729"/>
              <a:gd name="connsiteY3" fmla="*/ 6877357 h 6877357"/>
              <a:gd name="connsiteX4" fmla="*/ 0 w 2422729"/>
              <a:gd name="connsiteY4" fmla="*/ 0 h 6877357"/>
              <a:gd name="connsiteX0" fmla="*/ 0 w 2422729"/>
              <a:gd name="connsiteY0" fmla="*/ 0 h 6896407"/>
              <a:gd name="connsiteX1" fmla="*/ 318626 w 2422729"/>
              <a:gd name="connsiteY1" fmla="*/ 9525 h 6896407"/>
              <a:gd name="connsiteX2" fmla="*/ 2422729 w 2422729"/>
              <a:gd name="connsiteY2" fmla="*/ 6873875 h 6896407"/>
              <a:gd name="connsiteX3" fmla="*/ 2086384 w 2422729"/>
              <a:gd name="connsiteY3" fmla="*/ 6896407 h 6896407"/>
              <a:gd name="connsiteX4" fmla="*/ 0 w 2422729"/>
              <a:gd name="connsiteY4" fmla="*/ 0 h 6896407"/>
              <a:gd name="connsiteX0" fmla="*/ 0 w 2422729"/>
              <a:gd name="connsiteY0" fmla="*/ 0 h 6877357"/>
              <a:gd name="connsiteX1" fmla="*/ 318626 w 2422729"/>
              <a:gd name="connsiteY1" fmla="*/ 9525 h 6877357"/>
              <a:gd name="connsiteX2" fmla="*/ 2422729 w 2422729"/>
              <a:gd name="connsiteY2" fmla="*/ 6873875 h 6877357"/>
              <a:gd name="connsiteX3" fmla="*/ 2086384 w 2422729"/>
              <a:gd name="connsiteY3" fmla="*/ 6877357 h 6877357"/>
              <a:gd name="connsiteX4" fmla="*/ 0 w 2422729"/>
              <a:gd name="connsiteY4" fmla="*/ 0 h 68773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2729" h="6877357">
                <a:moveTo>
                  <a:pt x="0" y="0"/>
                </a:moveTo>
                <a:lnTo>
                  <a:pt x="318626" y="9525"/>
                </a:lnTo>
                <a:lnTo>
                  <a:pt x="2422729" y="6873875"/>
                </a:lnTo>
                <a:lnTo>
                  <a:pt x="2086384" y="6877357"/>
                </a:lnTo>
                <a:lnTo>
                  <a:pt x="0" y="0"/>
                </a:lnTo>
                <a:close/>
              </a:path>
            </a:pathLst>
          </a:custGeom>
          <a:solidFill>
            <a:srgbClr val="FAB5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25" name="Grup 24"/>
          <p:cNvGrpSpPr/>
          <p:nvPr/>
        </p:nvGrpSpPr>
        <p:grpSpPr>
          <a:xfrm>
            <a:off x="554927" y="2403959"/>
            <a:ext cx="7239588" cy="1323439"/>
            <a:chOff x="554927" y="1881525"/>
            <a:chExt cx="7239588" cy="1323439"/>
          </a:xfrm>
        </p:grpSpPr>
        <p:sp>
          <p:nvSpPr>
            <p:cNvPr id="26" name="Metin kutusu 25"/>
            <p:cNvSpPr txBox="1"/>
            <p:nvPr/>
          </p:nvSpPr>
          <p:spPr>
            <a:xfrm>
              <a:off x="746177" y="1881525"/>
              <a:ext cx="7048338" cy="1323439"/>
            </a:xfrm>
            <a:prstGeom prst="rect">
              <a:avLst/>
            </a:prstGeom>
            <a:noFill/>
          </p:spPr>
          <p:txBody>
            <a:bodyPr wrap="square" rtlCol="0">
              <a:spAutoFit/>
            </a:bodyPr>
            <a:lstStyle/>
            <a:p>
              <a:r>
                <a:rPr lang="tr-TR" sz="2000" dirty="0">
                  <a:solidFill>
                    <a:srgbClr val="575757"/>
                  </a:solidFill>
                </a:rPr>
                <a:t>Dış görünüşte bozulma (Madde kullanıcılarında solgun bir cilt, kendileri tarafından oluşturulan derin yaralar gözlenir. Bazı maddelerin yoğun kullanımı iştahı azaltır. Kullanıcılar âdeta bir</a:t>
              </a:r>
            </a:p>
            <a:p>
              <a:r>
                <a:rPr lang="tr-TR" sz="2000" dirty="0">
                  <a:solidFill>
                    <a:srgbClr val="575757"/>
                  </a:solidFill>
                </a:rPr>
                <a:t>iskelet gibi çok ince ve zayıf görünürler).</a:t>
              </a:r>
            </a:p>
          </p:txBody>
        </p:sp>
        <p:pic>
          <p:nvPicPr>
            <p:cNvPr id="29" name="Resim 28"/>
            <p:cNvPicPr>
              <a:picLocks noChangeAspect="1"/>
            </p:cNvPicPr>
            <p:nvPr/>
          </p:nvPicPr>
          <p:blipFill>
            <a:blip r:embed="rId4"/>
            <a:stretch>
              <a:fillRect/>
            </a:stretch>
          </p:blipFill>
          <p:spPr>
            <a:xfrm>
              <a:off x="554927" y="1991580"/>
              <a:ext cx="191250" cy="180000"/>
            </a:xfrm>
            <a:prstGeom prst="rect">
              <a:avLst/>
            </a:prstGeom>
          </p:spPr>
        </p:pic>
      </p:grpSp>
      <p:sp>
        <p:nvSpPr>
          <p:cNvPr id="16" name="Rectangle 13">
            <a:extLst>
              <a:ext uri="{FF2B5EF4-FFF2-40B4-BE49-F238E27FC236}">
                <a16:creationId xmlns:a16="http://schemas.microsoft.com/office/drawing/2014/main" id="{7EB38883-B02B-6D4E-97D5-A549875AE383}"/>
              </a:ext>
            </a:extLst>
          </p:cNvPr>
          <p:cNvSpPr>
            <a:spLocks noChangeArrowheads="1"/>
          </p:cNvSpPr>
          <p:nvPr/>
        </p:nvSpPr>
        <p:spPr bwMode="auto">
          <a:xfrm>
            <a:off x="12011025" y="5785083"/>
            <a:ext cx="190807" cy="602840"/>
          </a:xfrm>
          <a:prstGeom prst="rect">
            <a:avLst/>
          </a:prstGeom>
          <a:solidFill>
            <a:srgbClr val="DADADA"/>
          </a:solidFill>
          <a:ln>
            <a:noFill/>
          </a:ln>
        </p:spPr>
        <p:txBody>
          <a:bodyPr vert="horz" wrap="square" lIns="91440" tIns="45720" rIns="91440" bIns="45720" numCol="1" anchor="t" anchorCtr="0" compatLnSpc="1">
            <a:prstTxWarp prst="textNoShape">
              <a:avLst/>
            </a:prstTxWarp>
          </a:bodyPr>
          <a:lstStyle/>
          <a:p>
            <a:endParaRPr lang="tr-TR">
              <a:solidFill>
                <a:srgbClr val="B2B2B2"/>
              </a:solidFill>
            </a:endParaRPr>
          </a:p>
        </p:txBody>
      </p:sp>
      <p:sp>
        <p:nvSpPr>
          <p:cNvPr id="17" name="Metin kutusu 16">
            <a:extLst>
              <a:ext uri="{FF2B5EF4-FFF2-40B4-BE49-F238E27FC236}">
                <a16:creationId xmlns:a16="http://schemas.microsoft.com/office/drawing/2014/main" id="{06610443-3426-F34C-BE42-CB0ABCB776B6}"/>
              </a:ext>
            </a:extLst>
          </p:cNvPr>
          <p:cNvSpPr txBox="1"/>
          <p:nvPr/>
        </p:nvSpPr>
        <p:spPr>
          <a:xfrm>
            <a:off x="11495711" y="5855671"/>
            <a:ext cx="495650" cy="461665"/>
          </a:xfrm>
          <a:prstGeom prst="rect">
            <a:avLst/>
          </a:prstGeom>
          <a:noFill/>
        </p:spPr>
        <p:txBody>
          <a:bodyPr wrap="none" rtlCol="0">
            <a:spAutoFit/>
          </a:bodyPr>
          <a:lstStyle/>
          <a:p>
            <a:pPr algn="r"/>
            <a:r>
              <a:rPr lang="tr-TR" sz="2400" b="1" dirty="0">
                <a:solidFill>
                  <a:srgbClr val="DADADA"/>
                </a:solidFill>
              </a:rPr>
              <a:t>0</a:t>
            </a:r>
            <a:fld id="{09285725-B414-3E49-AC2B-E8B698B357E1}" type="slidenum">
              <a:rPr lang="tr-TR" sz="2400" b="1" smtClean="0">
                <a:solidFill>
                  <a:srgbClr val="DADADA"/>
                </a:solidFill>
              </a:rPr>
              <a:t>9</a:t>
            </a:fld>
            <a:endParaRPr lang="tr-TR" sz="2400" b="1" dirty="0">
              <a:solidFill>
                <a:srgbClr val="DADADA"/>
              </a:solidFill>
            </a:endParaRPr>
          </a:p>
        </p:txBody>
      </p:sp>
    </p:spTree>
    <p:extLst>
      <p:ext uri="{BB962C8B-B14F-4D97-AF65-F5344CB8AC3E}">
        <p14:creationId xmlns:p14="http://schemas.microsoft.com/office/powerpoint/2010/main" val="1385606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50" fill="hold"/>
                                        <p:tgtEl>
                                          <p:spTgt spid="9"/>
                                        </p:tgtEl>
                                        <p:attrNameLst>
                                          <p:attrName>ppt_x</p:attrName>
                                        </p:attrNameLst>
                                      </p:cBhvr>
                                      <p:tavLst>
                                        <p:tav tm="0">
                                          <p:val>
                                            <p:strVal val="0-#ppt_w/2"/>
                                          </p:val>
                                        </p:tav>
                                        <p:tav tm="100000">
                                          <p:val>
                                            <p:strVal val="#ppt_x"/>
                                          </p:val>
                                        </p:tav>
                                      </p:tavLst>
                                    </p:anim>
                                    <p:anim calcmode="lin" valueType="num">
                                      <p:cBhvr additive="base">
                                        <p:cTn id="8" dur="25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25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250"/>
                                        <p:tgtEl>
                                          <p:spTgt spid="14"/>
                                        </p:tgtEl>
                                      </p:cBhvr>
                                    </p:animEffect>
                                  </p:childTnLst>
                                </p:cTn>
                              </p:par>
                            </p:childTnLst>
                          </p:cTn>
                        </p:par>
                        <p:par>
                          <p:cTn id="13" fill="hold">
                            <p:stCondLst>
                              <p:cond delay="500"/>
                            </p:stCondLst>
                            <p:childTnLst>
                              <p:par>
                                <p:cTn id="14" presetID="2" presetClass="entr" presetSubtype="2" fill="hold" grpId="0" nodeType="afterEffect">
                                  <p:stCondLst>
                                    <p:cond delay="0"/>
                                  </p:stCondLst>
                                  <p:childTnLst>
                                    <p:set>
                                      <p:cBhvr>
                                        <p:cTn id="15" dur="1" fill="hold">
                                          <p:stCondLst>
                                            <p:cond delay="0"/>
                                          </p:stCondLst>
                                        </p:cTn>
                                        <p:tgtEl>
                                          <p:spTgt spid="27"/>
                                        </p:tgtEl>
                                        <p:attrNameLst>
                                          <p:attrName>style.visibility</p:attrName>
                                        </p:attrNameLst>
                                      </p:cBhvr>
                                      <p:to>
                                        <p:strVal val="visible"/>
                                      </p:to>
                                    </p:set>
                                    <p:anim calcmode="lin" valueType="num">
                                      <p:cBhvr additive="base">
                                        <p:cTn id="16" dur="250" fill="hold"/>
                                        <p:tgtEl>
                                          <p:spTgt spid="27"/>
                                        </p:tgtEl>
                                        <p:attrNameLst>
                                          <p:attrName>ppt_x</p:attrName>
                                        </p:attrNameLst>
                                      </p:cBhvr>
                                      <p:tavLst>
                                        <p:tav tm="0">
                                          <p:val>
                                            <p:strVal val="1+#ppt_w/2"/>
                                          </p:val>
                                        </p:tav>
                                        <p:tav tm="100000">
                                          <p:val>
                                            <p:strVal val="#ppt_x"/>
                                          </p:val>
                                        </p:tav>
                                      </p:tavLst>
                                    </p:anim>
                                    <p:anim calcmode="lin" valueType="num">
                                      <p:cBhvr additive="base">
                                        <p:cTn id="17" dur="250" fill="hold"/>
                                        <p:tgtEl>
                                          <p:spTgt spid="27"/>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25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250" fill="hold"/>
                                        <p:tgtEl>
                                          <p:spTgt spid="28"/>
                                        </p:tgtEl>
                                        <p:attrNameLst>
                                          <p:attrName>ppt_x</p:attrName>
                                        </p:attrNameLst>
                                      </p:cBhvr>
                                      <p:tavLst>
                                        <p:tav tm="0">
                                          <p:val>
                                            <p:strVal val="1+#ppt_w/2"/>
                                          </p:val>
                                        </p:tav>
                                        <p:tav tm="100000">
                                          <p:val>
                                            <p:strVal val="#ppt_x"/>
                                          </p:val>
                                        </p:tav>
                                      </p:tavLst>
                                    </p:anim>
                                    <p:anim calcmode="lin" valueType="num">
                                      <p:cBhvr additive="base">
                                        <p:cTn id="21" dur="250" fill="hold"/>
                                        <p:tgtEl>
                                          <p:spTgt spid="28"/>
                                        </p:tgtEl>
                                        <p:attrNameLst>
                                          <p:attrName>ppt_y</p:attrName>
                                        </p:attrNameLst>
                                      </p:cBhvr>
                                      <p:tavLst>
                                        <p:tav tm="0">
                                          <p:val>
                                            <p:strVal val="#ppt_y"/>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2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9" grpId="0" animBg="1"/>
      <p:bldP spid="14" grpId="0"/>
      <p:bldP spid="28" grpId="0" animBg="1"/>
    </p:bldLst>
  </p:timing>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2926</TotalTime>
  <Words>1692</Words>
  <Application>Microsoft Office PowerPoint</Application>
  <PresentationFormat>Geniş ekran</PresentationFormat>
  <Paragraphs>316</Paragraphs>
  <Slides>43</Slides>
  <Notes>43</Notes>
  <HiddenSlides>0</HiddenSlides>
  <MMClips>1</MMClips>
  <ScaleCrop>false</ScaleCrop>
  <HeadingPairs>
    <vt:vector size="6" baseType="variant">
      <vt:variant>
        <vt:lpstr>Kullanılan Yazı Tipleri</vt:lpstr>
      </vt:variant>
      <vt:variant>
        <vt:i4>3</vt:i4>
      </vt:variant>
      <vt:variant>
        <vt:lpstr>Tema</vt:lpstr>
      </vt:variant>
      <vt:variant>
        <vt:i4>1</vt:i4>
      </vt:variant>
      <vt:variant>
        <vt:lpstr>Slayt Başlıkları</vt:lpstr>
      </vt:variant>
      <vt:variant>
        <vt:i4>43</vt:i4>
      </vt:variant>
    </vt:vector>
  </HeadingPairs>
  <TitlesOfParts>
    <vt:vector size="47" baseType="lpstr">
      <vt:lpstr>Arial</vt:lpstr>
      <vt:lpstr>Calibri</vt:lpstr>
      <vt:lpstr>Calibri Light</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Oğuzhan Kürşad Ağralı</dc:creator>
  <cp:lastModifiedBy>Büşra Gültekin</cp:lastModifiedBy>
  <cp:revision>354</cp:revision>
  <dcterms:created xsi:type="dcterms:W3CDTF">2016-11-17T08:54:28Z</dcterms:created>
  <dcterms:modified xsi:type="dcterms:W3CDTF">2020-11-19T14:41:28Z</dcterms:modified>
</cp:coreProperties>
</file>