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256" r:id="rId2"/>
    <p:sldId id="257" r:id="rId3"/>
    <p:sldId id="259" r:id="rId4"/>
    <p:sldId id="260" r:id="rId5"/>
    <p:sldId id="262" r:id="rId6"/>
    <p:sldId id="263" r:id="rId7"/>
    <p:sldId id="297" r:id="rId8"/>
    <p:sldId id="264" r:id="rId9"/>
    <p:sldId id="265" r:id="rId10"/>
    <p:sldId id="266" r:id="rId11"/>
    <p:sldId id="267" r:id="rId12"/>
    <p:sldId id="268" r:id="rId13"/>
    <p:sldId id="269" r:id="rId14"/>
    <p:sldId id="296" r:id="rId15"/>
    <p:sldId id="270" r:id="rId16"/>
    <p:sldId id="271" r:id="rId17"/>
    <p:sldId id="272" r:id="rId18"/>
    <p:sldId id="298" r:id="rId19"/>
    <p:sldId id="299" r:id="rId20"/>
    <p:sldId id="300" r:id="rId21"/>
    <p:sldId id="301" r:id="rId22"/>
    <p:sldId id="302" r:id="rId23"/>
    <p:sldId id="277" r:id="rId24"/>
    <p:sldId id="278" r:id="rId25"/>
    <p:sldId id="279" r:id="rId26"/>
    <p:sldId id="280" r:id="rId27"/>
    <p:sldId id="281" r:id="rId28"/>
    <p:sldId id="282" r:id="rId29"/>
    <p:sldId id="284" r:id="rId30"/>
    <p:sldId id="287" r:id="rId31"/>
    <p:sldId id="289" r:id="rId32"/>
    <p:sldId id="290" r:id="rId33"/>
    <p:sldId id="291" r:id="rId34"/>
    <p:sldId id="292" r:id="rId35"/>
    <p:sldId id="295" r:id="rId36"/>
    <p:sldId id="293" r:id="rId37"/>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ğuzhan Kürşad Ağralı" initials="OKA" lastIdx="0" clrIdx="0">
    <p:extLst>
      <p:ext uri="{19B8F6BF-5375-455C-9EA6-DF929625EA0E}">
        <p15:presenceInfo xmlns:p15="http://schemas.microsoft.com/office/powerpoint/2012/main" userId="6badb6560f1a6972" providerId="Windows Live"/>
      </p:ext>
    </p:extLst>
  </p:cmAuthor>
  <p:cmAuthor id="2" name="Fatih Yardım" initials="FY" lastIdx="18" clrIdx="1">
    <p:extLst>
      <p:ext uri="{19B8F6BF-5375-455C-9EA6-DF929625EA0E}">
        <p15:presenceInfo xmlns:p15="http://schemas.microsoft.com/office/powerpoint/2012/main" userId="S-1-5-21-2388202239-3538787356-3256464325-6680" providerId="AD"/>
      </p:ext>
    </p:extLst>
  </p:cmAuthor>
  <p:cmAuthor id="3" name="Hakan Çetin" initials="HÇ" lastIdx="24" clrIdx="2">
    <p:extLst>
      <p:ext uri="{19B8F6BF-5375-455C-9EA6-DF929625EA0E}">
        <p15:presenceInfo xmlns:p15="http://schemas.microsoft.com/office/powerpoint/2012/main" userId="S-1-5-21-2388202239-3538787356-3256464325-94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B529"/>
    <a:srgbClr val="DADADA"/>
    <a:srgbClr val="E61F4F"/>
    <a:srgbClr val="11A74F"/>
    <a:srgbClr val="231F20"/>
    <a:srgbClr val="B2B2B2"/>
    <a:srgbClr val="575757"/>
    <a:srgbClr val="9360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71" autoAdjust="0"/>
    <p:restoredTop sz="79157" autoAdjust="0"/>
  </p:normalViewPr>
  <p:slideViewPr>
    <p:cSldViewPr snapToGrid="0">
      <p:cViewPr varScale="1">
        <p:scale>
          <a:sx n="54" d="100"/>
          <a:sy n="54" d="100"/>
        </p:scale>
        <p:origin x="1024"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605A4C-0F1D-4A83-A357-5BA51791AFD9}" type="datetimeFigureOut">
              <a:rPr lang="tr-TR" smtClean="0"/>
              <a:t>20.11.2020</a:t>
            </a:fld>
            <a:endParaRPr lang="tr-TR"/>
          </a:p>
        </p:txBody>
      </p:sp>
      <p:sp>
        <p:nvSpPr>
          <p:cNvPr id="4" name="Altbilgi Yer Tutucusu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27F6D2-D853-47EF-A8E8-159E750B428F}" type="slidenum">
              <a:rPr lang="tr-TR" smtClean="0"/>
              <a:t>‹#›</a:t>
            </a:fld>
            <a:endParaRPr lang="tr-TR"/>
          </a:p>
        </p:txBody>
      </p:sp>
    </p:spTree>
    <p:extLst>
      <p:ext uri="{BB962C8B-B14F-4D97-AF65-F5344CB8AC3E}">
        <p14:creationId xmlns:p14="http://schemas.microsoft.com/office/powerpoint/2010/main" val="587405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3424FF-93FB-4A2D-9506-31283CAAAA4D}" type="datetimeFigureOut">
              <a:rPr lang="tr-TR" smtClean="0"/>
              <a:t>20.11.2020</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68681B-2EDC-407F-B97F-862249554AFD}" type="slidenum">
              <a:rPr lang="tr-TR" smtClean="0"/>
              <a:t>‹#›</a:t>
            </a:fld>
            <a:endParaRPr lang="tr-TR"/>
          </a:p>
        </p:txBody>
      </p:sp>
    </p:spTree>
    <p:extLst>
      <p:ext uri="{BB962C8B-B14F-4D97-AF65-F5344CB8AC3E}">
        <p14:creationId xmlns:p14="http://schemas.microsoft.com/office/powerpoint/2010/main" val="409831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sunudaki içeriğin daha ayrıntılı hâline Yeşilay tarafından lise çağı öğrencilerine ve gençlere yönelik hazırlanmış aşağıdaki kitapçıktan ulaşabilirsiniz:</a:t>
            </a:r>
          </a:p>
          <a:p>
            <a:pPr marL="0" marR="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dirty="0">
                <a:solidFill>
                  <a:schemeClr val="tx1"/>
                </a:solidFill>
                <a:latin typeface="+mn-lt"/>
                <a:ea typeface="+mn-ea"/>
                <a:cs typeface="+mn-cs"/>
              </a:rPr>
              <a:t>Dumansız Bir Hayat,</a:t>
            </a:r>
            <a:r>
              <a:rPr lang="tr-TR" sz="1200" b="0" i="0" u="none" strike="noStrike" kern="1200" baseline="0" dirty="0">
                <a:solidFill>
                  <a:schemeClr val="tx1"/>
                </a:solidFill>
                <a:latin typeface="+mn-lt"/>
                <a:ea typeface="+mn-ea"/>
                <a:cs typeface="+mn-cs"/>
              </a:rPr>
              <a:t> Yeşilay Bilim Kurulu, 2016, İstanbul, Yeşilay TBM Alan Kitaplığı Dizisi No: 3.</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a:t>
            </a:fld>
            <a:endParaRPr lang="tr-TR"/>
          </a:p>
        </p:txBody>
      </p:sp>
    </p:spTree>
    <p:extLst>
      <p:ext uri="{BB962C8B-B14F-4D97-AF65-F5344CB8AC3E}">
        <p14:creationId xmlns:p14="http://schemas.microsoft.com/office/powerpoint/2010/main" val="4250544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10</a:t>
            </a:fld>
            <a:endParaRPr lang="tr-TR"/>
          </a:p>
        </p:txBody>
      </p:sp>
    </p:spTree>
    <p:extLst>
      <p:ext uri="{BB962C8B-B14F-4D97-AF65-F5344CB8AC3E}">
        <p14:creationId xmlns:p14="http://schemas.microsoft.com/office/powerpoint/2010/main" val="2888899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11</a:t>
            </a:fld>
            <a:endParaRPr lang="tr-TR"/>
          </a:p>
        </p:txBody>
      </p:sp>
    </p:spTree>
    <p:extLst>
      <p:ext uri="{BB962C8B-B14F-4D97-AF65-F5344CB8AC3E}">
        <p14:creationId xmlns:p14="http://schemas.microsoft.com/office/powerpoint/2010/main" val="1979496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b="0"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12</a:t>
            </a:fld>
            <a:endParaRPr lang="tr-TR"/>
          </a:p>
        </p:txBody>
      </p:sp>
    </p:spTree>
    <p:extLst>
      <p:ext uri="{BB962C8B-B14F-4D97-AF65-F5344CB8AC3E}">
        <p14:creationId xmlns:p14="http://schemas.microsoft.com/office/powerpoint/2010/main" val="939323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Yeşilay tarafından hazırlanan Tütün Endüstrisi Kamu Spotu öğrencilere izletilir.</a:t>
            </a:r>
            <a:endParaRPr lang="en-US"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14</a:t>
            </a:fld>
            <a:endParaRPr lang="tr-TR"/>
          </a:p>
        </p:txBody>
      </p:sp>
    </p:spTree>
    <p:extLst>
      <p:ext uri="{BB962C8B-B14F-4D97-AF65-F5344CB8AC3E}">
        <p14:creationId xmlns:p14="http://schemas.microsoft.com/office/powerpoint/2010/main" val="3752934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15</a:t>
            </a:fld>
            <a:endParaRPr lang="tr-TR"/>
          </a:p>
        </p:txBody>
      </p:sp>
    </p:spTree>
    <p:extLst>
      <p:ext uri="{BB962C8B-B14F-4D97-AF65-F5344CB8AC3E}">
        <p14:creationId xmlns:p14="http://schemas.microsoft.com/office/powerpoint/2010/main" val="915299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16</a:t>
            </a:fld>
            <a:endParaRPr lang="tr-TR"/>
          </a:p>
        </p:txBody>
      </p:sp>
    </p:spTree>
    <p:extLst>
      <p:ext uri="{BB962C8B-B14F-4D97-AF65-F5344CB8AC3E}">
        <p14:creationId xmlns:p14="http://schemas.microsoft.com/office/powerpoint/2010/main" val="15763321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17</a:t>
            </a:fld>
            <a:endParaRPr lang="tr-TR"/>
          </a:p>
        </p:txBody>
      </p:sp>
    </p:spTree>
    <p:extLst>
      <p:ext uri="{BB962C8B-B14F-4D97-AF65-F5344CB8AC3E}">
        <p14:creationId xmlns:p14="http://schemas.microsoft.com/office/powerpoint/2010/main" val="2099526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Eğitimciye Not: Öğrencilere ekrana yansıtılan soru yöneltilir ve etrafında gördükleri sigara içenlerin sigara içenlerin sigarayı içmenin keyifli yanları ile ilgili söyledikleri,</a:t>
            </a:r>
            <a:r>
              <a:rPr lang="tr-TR" baseline="0" dirty="0"/>
              <a:t> öğrencilerin duydukları</a:t>
            </a:r>
            <a:r>
              <a:rPr lang="tr-TR" dirty="0"/>
              <a:t> cevapları alınır. Cevaplar</a:t>
            </a:r>
            <a:r>
              <a:rPr lang="tr-TR" baseline="0" dirty="0"/>
              <a:t> gerekirse tahtaya yazılabilir. Öğrencilerin cevapları alınırken herhangi bir yorumda bulunulmaz. Cevaplar geldikten sonra bir sonraki slayt açılarak onların söylediklerinden olmayan varsa onlar yazılır. Tüm yanıtlarla ilgili tek tek geribildirim verilir, düşüncenin çıkış noktası açıklanır ve doğrusu anlatılır. </a:t>
            </a:r>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18</a:t>
            </a:fld>
            <a:endParaRPr lang="tr-TR"/>
          </a:p>
        </p:txBody>
      </p:sp>
    </p:spTree>
    <p:extLst>
      <p:ext uri="{BB962C8B-B14F-4D97-AF65-F5344CB8AC3E}">
        <p14:creationId xmlns:p14="http://schemas.microsoft.com/office/powerpoint/2010/main" val="7848013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Ekrana önce yalnızca başlık yansıtılır.</a:t>
            </a:r>
            <a:r>
              <a:rPr lang="tr-TR" baseline="0" dirty="0"/>
              <a:t> Öğrencilere sigaranın iyi olduğu düşünülen yanları sorulur. Öğrencilerin cevapları alınır. </a:t>
            </a:r>
            <a:r>
              <a:rPr lang="tr-TR" dirty="0"/>
              <a:t>Cevaplar</a:t>
            </a:r>
            <a:r>
              <a:rPr lang="tr-TR" baseline="0" dirty="0"/>
              <a:t> gerekirse tahtaya yazılabilir. Öğrencilerin cevapları alınırken herhangi bir yorumda bulunulmaz. Cevaplar geldikten sonra </a:t>
            </a:r>
            <a:r>
              <a:rPr lang="tr-TR" baseline="0" dirty="0" err="1"/>
              <a:t>slaytın</a:t>
            </a:r>
            <a:r>
              <a:rPr lang="tr-TR" baseline="0" dirty="0"/>
              <a:t> devamı açılarak onların söylediklerinden olmayan varsa onlar yazılır. Tüm yanıtlarla ilgili tek tek geribildirim verilir, düşüncenin çıkış noktası açıklanır ve doğrusu anlatılır. </a:t>
            </a:r>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19</a:t>
            </a:fld>
            <a:endParaRPr lang="tr-TR"/>
          </a:p>
        </p:txBody>
      </p:sp>
    </p:spTree>
    <p:extLst>
      <p:ext uri="{BB962C8B-B14F-4D97-AF65-F5344CB8AC3E}">
        <p14:creationId xmlns:p14="http://schemas.microsoft.com/office/powerpoint/2010/main" val="4759636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20</a:t>
            </a:fld>
            <a:endParaRPr lang="tr-TR"/>
          </a:p>
        </p:txBody>
      </p:sp>
    </p:spTree>
    <p:extLst>
      <p:ext uri="{BB962C8B-B14F-4D97-AF65-F5344CB8AC3E}">
        <p14:creationId xmlns:p14="http://schemas.microsoft.com/office/powerpoint/2010/main" val="3735400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a:t>
            </a:fld>
            <a:endParaRPr lang="tr-TR"/>
          </a:p>
        </p:txBody>
      </p:sp>
    </p:spTree>
    <p:extLst>
      <p:ext uri="{BB962C8B-B14F-4D97-AF65-F5344CB8AC3E}">
        <p14:creationId xmlns:p14="http://schemas.microsoft.com/office/powerpoint/2010/main" val="41650490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Eğitimciye Not: Öğrencilere ekrana yansıtılan soru yöneltilir ve etrafında gördükleri sigara içen insanların yaşadığı olumsuzluklardan bahsetmeleri istenir.</a:t>
            </a:r>
          </a:p>
        </p:txBody>
      </p:sp>
      <p:sp>
        <p:nvSpPr>
          <p:cNvPr id="4" name="Slayt Numarası Yer Tutucusu 3"/>
          <p:cNvSpPr>
            <a:spLocks noGrp="1"/>
          </p:cNvSpPr>
          <p:nvPr>
            <p:ph type="sldNum" sz="quarter" idx="10"/>
          </p:nvPr>
        </p:nvSpPr>
        <p:spPr/>
        <p:txBody>
          <a:bodyPr/>
          <a:lstStyle/>
          <a:p>
            <a:fld id="{2168681B-2EDC-407F-B97F-862249554AFD}" type="slidenum">
              <a:rPr lang="tr-TR" smtClean="0"/>
              <a:t>21</a:t>
            </a:fld>
            <a:endParaRPr lang="tr-TR"/>
          </a:p>
        </p:txBody>
      </p:sp>
    </p:spTree>
    <p:extLst>
      <p:ext uri="{BB962C8B-B14F-4D97-AF65-F5344CB8AC3E}">
        <p14:creationId xmlns:p14="http://schemas.microsoft.com/office/powerpoint/2010/main" val="34033172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22</a:t>
            </a:fld>
            <a:endParaRPr lang="tr-TR"/>
          </a:p>
        </p:txBody>
      </p:sp>
    </p:spTree>
    <p:extLst>
      <p:ext uri="{BB962C8B-B14F-4D97-AF65-F5344CB8AC3E}">
        <p14:creationId xmlns:p14="http://schemas.microsoft.com/office/powerpoint/2010/main" val="33974223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23</a:t>
            </a:fld>
            <a:endParaRPr lang="tr-TR"/>
          </a:p>
        </p:txBody>
      </p:sp>
    </p:spTree>
    <p:extLst>
      <p:ext uri="{BB962C8B-B14F-4D97-AF65-F5344CB8AC3E}">
        <p14:creationId xmlns:p14="http://schemas.microsoft.com/office/powerpoint/2010/main" val="6115544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24</a:t>
            </a:fld>
            <a:endParaRPr lang="tr-TR"/>
          </a:p>
        </p:txBody>
      </p:sp>
    </p:spTree>
    <p:extLst>
      <p:ext uri="{BB962C8B-B14F-4D97-AF65-F5344CB8AC3E}">
        <p14:creationId xmlns:p14="http://schemas.microsoft.com/office/powerpoint/2010/main" val="6501531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25</a:t>
            </a:fld>
            <a:endParaRPr lang="tr-TR"/>
          </a:p>
        </p:txBody>
      </p:sp>
    </p:spTree>
    <p:extLst>
      <p:ext uri="{BB962C8B-B14F-4D97-AF65-F5344CB8AC3E}">
        <p14:creationId xmlns:p14="http://schemas.microsoft.com/office/powerpoint/2010/main" val="2597623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26</a:t>
            </a:fld>
            <a:endParaRPr lang="tr-TR"/>
          </a:p>
        </p:txBody>
      </p:sp>
    </p:spTree>
    <p:extLst>
      <p:ext uri="{BB962C8B-B14F-4D97-AF65-F5344CB8AC3E}">
        <p14:creationId xmlns:p14="http://schemas.microsoft.com/office/powerpoint/2010/main" val="34873681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27</a:t>
            </a:fld>
            <a:endParaRPr lang="tr-TR"/>
          </a:p>
        </p:txBody>
      </p:sp>
    </p:spTree>
    <p:extLst>
      <p:ext uri="{BB962C8B-B14F-4D97-AF65-F5344CB8AC3E}">
        <p14:creationId xmlns:p14="http://schemas.microsoft.com/office/powerpoint/2010/main" val="3728028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28</a:t>
            </a:fld>
            <a:endParaRPr lang="tr-TR"/>
          </a:p>
        </p:txBody>
      </p:sp>
    </p:spTree>
    <p:extLst>
      <p:ext uri="{BB962C8B-B14F-4D97-AF65-F5344CB8AC3E}">
        <p14:creationId xmlns:p14="http://schemas.microsoft.com/office/powerpoint/2010/main" val="6313326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29</a:t>
            </a:fld>
            <a:endParaRPr lang="tr-TR"/>
          </a:p>
        </p:txBody>
      </p:sp>
    </p:spTree>
    <p:extLst>
      <p:ext uri="{BB962C8B-B14F-4D97-AF65-F5344CB8AC3E}">
        <p14:creationId xmlns:p14="http://schemas.microsoft.com/office/powerpoint/2010/main" val="1246074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30</a:t>
            </a:fld>
            <a:endParaRPr lang="tr-TR"/>
          </a:p>
        </p:txBody>
      </p:sp>
    </p:spTree>
    <p:extLst>
      <p:ext uri="{BB962C8B-B14F-4D97-AF65-F5344CB8AC3E}">
        <p14:creationId xmlns:p14="http://schemas.microsoft.com/office/powerpoint/2010/main" val="2179194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a:t>
            </a:fld>
            <a:endParaRPr lang="tr-TR"/>
          </a:p>
        </p:txBody>
      </p:sp>
    </p:spTree>
    <p:extLst>
      <p:ext uri="{BB962C8B-B14F-4D97-AF65-F5344CB8AC3E}">
        <p14:creationId xmlns:p14="http://schemas.microsoft.com/office/powerpoint/2010/main" val="7897160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31</a:t>
            </a:fld>
            <a:endParaRPr lang="tr-TR"/>
          </a:p>
        </p:txBody>
      </p:sp>
    </p:spTree>
    <p:extLst>
      <p:ext uri="{BB962C8B-B14F-4D97-AF65-F5344CB8AC3E}">
        <p14:creationId xmlns:p14="http://schemas.microsoft.com/office/powerpoint/2010/main" val="26742276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32</a:t>
            </a:fld>
            <a:endParaRPr lang="tr-TR"/>
          </a:p>
        </p:txBody>
      </p:sp>
    </p:spTree>
    <p:extLst>
      <p:ext uri="{BB962C8B-B14F-4D97-AF65-F5344CB8AC3E}">
        <p14:creationId xmlns:p14="http://schemas.microsoft.com/office/powerpoint/2010/main" val="11290445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33</a:t>
            </a:fld>
            <a:endParaRPr lang="tr-TR"/>
          </a:p>
        </p:txBody>
      </p:sp>
    </p:spTree>
    <p:extLst>
      <p:ext uri="{BB962C8B-B14F-4D97-AF65-F5344CB8AC3E}">
        <p14:creationId xmlns:p14="http://schemas.microsoft.com/office/powerpoint/2010/main" val="12882422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34</a:t>
            </a:fld>
            <a:endParaRPr lang="tr-TR"/>
          </a:p>
        </p:txBody>
      </p:sp>
    </p:spTree>
    <p:extLst>
      <p:ext uri="{BB962C8B-B14F-4D97-AF65-F5344CB8AC3E}">
        <p14:creationId xmlns:p14="http://schemas.microsoft.com/office/powerpoint/2010/main" val="13427959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 Yeşilay tarafından lise çağı öğrencilerine ve gençlere yönelik hazırlanmış aşağıdaki kitapçıktan yararlanılarak oluşturulmuştur: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a:solidFill>
                  <a:schemeClr val="tx1"/>
                </a:solidFill>
                <a:latin typeface="+mn-lt"/>
                <a:ea typeface="+mn-ea"/>
                <a:cs typeface="+mn-cs"/>
              </a:rPr>
              <a:t>Dumansız Bir Hayat,</a:t>
            </a:r>
            <a:r>
              <a:rPr lang="tr-TR" sz="1200" b="0" i="0" u="none" strike="noStrike" kern="1200" baseline="0">
                <a:solidFill>
                  <a:schemeClr val="tx1"/>
                </a:solidFill>
                <a:latin typeface="+mn-lt"/>
                <a:ea typeface="+mn-ea"/>
                <a:cs typeface="+mn-cs"/>
              </a:rPr>
              <a:t> Yeşilay Bilim Kurulu, 2016, İstanbul, Yeşilay TBM Alan Kitaplığı Dizisi No: 3.</a:t>
            </a:r>
            <a:endParaRPr lang="tr-TR" b="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36</a:t>
            </a:fld>
            <a:endParaRPr lang="tr-TR"/>
          </a:p>
        </p:txBody>
      </p:sp>
    </p:spTree>
    <p:extLst>
      <p:ext uri="{BB962C8B-B14F-4D97-AF65-F5344CB8AC3E}">
        <p14:creationId xmlns:p14="http://schemas.microsoft.com/office/powerpoint/2010/main" val="1056760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a:t>
            </a:fld>
            <a:endParaRPr lang="tr-TR"/>
          </a:p>
        </p:txBody>
      </p:sp>
    </p:spTree>
    <p:extLst>
      <p:ext uri="{BB962C8B-B14F-4D97-AF65-F5344CB8AC3E}">
        <p14:creationId xmlns:p14="http://schemas.microsoft.com/office/powerpoint/2010/main" val="895076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a:t>
            </a:fld>
            <a:endParaRPr lang="tr-TR"/>
          </a:p>
        </p:txBody>
      </p:sp>
    </p:spTree>
    <p:extLst>
      <p:ext uri="{BB962C8B-B14F-4D97-AF65-F5344CB8AC3E}">
        <p14:creationId xmlns:p14="http://schemas.microsoft.com/office/powerpoint/2010/main" val="1227045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6</a:t>
            </a:fld>
            <a:endParaRPr lang="tr-TR"/>
          </a:p>
        </p:txBody>
      </p:sp>
    </p:spTree>
    <p:extLst>
      <p:ext uri="{BB962C8B-B14F-4D97-AF65-F5344CB8AC3E}">
        <p14:creationId xmlns:p14="http://schemas.microsoft.com/office/powerpoint/2010/main" val="333448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168681B-2EDC-407F-B97F-862249554AFD}" type="slidenum">
              <a:rPr lang="tr-TR" smtClean="0"/>
              <a:t>7</a:t>
            </a:fld>
            <a:endParaRPr lang="tr-TR"/>
          </a:p>
        </p:txBody>
      </p:sp>
    </p:spTree>
    <p:extLst>
      <p:ext uri="{BB962C8B-B14F-4D97-AF65-F5344CB8AC3E}">
        <p14:creationId xmlns:p14="http://schemas.microsoft.com/office/powerpoint/2010/main" val="2310860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8</a:t>
            </a:fld>
            <a:endParaRPr lang="tr-TR"/>
          </a:p>
        </p:txBody>
      </p:sp>
    </p:spTree>
    <p:extLst>
      <p:ext uri="{BB962C8B-B14F-4D97-AF65-F5344CB8AC3E}">
        <p14:creationId xmlns:p14="http://schemas.microsoft.com/office/powerpoint/2010/main" val="1871389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EĞİTMENE NOT:</a:t>
            </a:r>
            <a:r>
              <a:rPr lang="tr-TR" baseline="0" dirty="0"/>
              <a:t> </a:t>
            </a:r>
            <a:r>
              <a:rPr lang="tr-TR" dirty="0"/>
              <a:t>Ergenler</a:t>
            </a:r>
            <a:r>
              <a:rPr lang="tr-TR" baseline="0" dirty="0"/>
              <a:t>, bağımlılık yapıcı maddelerin sağlığa yaptığı uzun vadeli etkileri gerektiği kadar önemsemezler. Onlara dönük yapılan oturumlarda, saçların kokması, dişlerde sararma ve ciltte bozulmalar gibi fiziksel görünüşe etkiler daha fazla ön plana çıkarılmalıdır. Bu sayede ergenlerin görünüm kaygıları üzerinden bir engelleme sağlanmış olur.</a:t>
            </a:r>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9</a:t>
            </a:fld>
            <a:endParaRPr lang="tr-TR"/>
          </a:p>
        </p:txBody>
      </p:sp>
    </p:spTree>
    <p:extLst>
      <p:ext uri="{BB962C8B-B14F-4D97-AF65-F5344CB8AC3E}">
        <p14:creationId xmlns:p14="http://schemas.microsoft.com/office/powerpoint/2010/main" val="535899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76B67049-8322-43C8-8B5C-23BF436DE3AE}" type="datetimeFigureOut">
              <a:rPr lang="tr-TR" smtClean="0"/>
              <a:t>20.11.2020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728246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20.11.2020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501361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20.11.2020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73908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şlık ve İçerik">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5A32A891-3FB6-AF44-8500-80B16A6796DD}"/>
              </a:ext>
            </a:extLst>
          </p:cNvPr>
          <p:cNvSpPr>
            <a:spLocks noChangeArrowheads="1"/>
          </p:cNvSpPr>
          <p:nvPr userDrawn="1"/>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 name="Rectangle 9">
            <a:extLst>
              <a:ext uri="{FF2B5EF4-FFF2-40B4-BE49-F238E27FC236}">
                <a16:creationId xmlns:a16="http://schemas.microsoft.com/office/drawing/2014/main" id="{5AB14B81-7DB8-E342-945F-EEE497847265}"/>
              </a:ext>
            </a:extLst>
          </p:cNvPr>
          <p:cNvSpPr>
            <a:spLocks noChangeArrowheads="1"/>
          </p:cNvSpPr>
          <p:nvPr userDrawn="1"/>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pic>
        <p:nvPicPr>
          <p:cNvPr id="9" name="Resim 8">
            <a:extLst>
              <a:ext uri="{FF2B5EF4-FFF2-40B4-BE49-F238E27FC236}">
                <a16:creationId xmlns:a16="http://schemas.microsoft.com/office/drawing/2014/main" id="{EC0473E3-B56E-DF43-8CC2-42CBB2AB60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10" name="Rectangle 13">
            <a:extLst>
              <a:ext uri="{FF2B5EF4-FFF2-40B4-BE49-F238E27FC236}">
                <a16:creationId xmlns:a16="http://schemas.microsoft.com/office/drawing/2014/main" id="{9B7605C6-9846-5844-BEC8-24A04EF9CA1B}"/>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1" name="Metin kutusu 10">
            <a:extLst>
              <a:ext uri="{FF2B5EF4-FFF2-40B4-BE49-F238E27FC236}">
                <a16:creationId xmlns:a16="http://schemas.microsoft.com/office/drawing/2014/main" id="{B7DA2C6F-2D80-B849-BAAB-50F27D037BB2}"/>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t>‹#›</a:t>
            </a:fld>
            <a:endParaRPr lang="tr-TR" sz="2400" b="1" dirty="0">
              <a:solidFill>
                <a:srgbClr val="DADADA"/>
              </a:solidFill>
            </a:endParaRPr>
          </a:p>
        </p:txBody>
      </p:sp>
    </p:spTree>
    <p:extLst>
      <p:ext uri="{BB962C8B-B14F-4D97-AF65-F5344CB8AC3E}">
        <p14:creationId xmlns:p14="http://schemas.microsoft.com/office/powerpoint/2010/main" val="115403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ölüm Üstbilgisi">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D0546778-6EA2-974E-8DE1-E741AAA286D2}"/>
              </a:ext>
            </a:extLst>
          </p:cNvPr>
          <p:cNvSpPr>
            <a:spLocks noChangeArrowheads="1"/>
          </p:cNvSpPr>
          <p:nvPr userDrawn="1"/>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8" name="Dikdörtgen 23">
            <a:extLst>
              <a:ext uri="{FF2B5EF4-FFF2-40B4-BE49-F238E27FC236}">
                <a16:creationId xmlns:a16="http://schemas.microsoft.com/office/drawing/2014/main" id="{B8678413-8AE1-8446-BFA0-FA6513904F24}"/>
              </a:ext>
            </a:extLst>
          </p:cNvPr>
          <p:cNvSpPr/>
          <p:nvPr userDrawn="1"/>
        </p:nvSpPr>
        <p:spPr>
          <a:xfrm flipH="1">
            <a:off x="9896960"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Rectangle 9">
            <a:extLst>
              <a:ext uri="{FF2B5EF4-FFF2-40B4-BE49-F238E27FC236}">
                <a16:creationId xmlns:a16="http://schemas.microsoft.com/office/drawing/2014/main" id="{1FC94529-6DCC-8D4C-B3B0-5BA05CC45720}"/>
              </a:ext>
            </a:extLst>
          </p:cNvPr>
          <p:cNvSpPr>
            <a:spLocks noChangeArrowheads="1"/>
          </p:cNvSpPr>
          <p:nvPr userDrawn="1"/>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10" name="Resim 9">
            <a:extLst>
              <a:ext uri="{FF2B5EF4-FFF2-40B4-BE49-F238E27FC236}">
                <a16:creationId xmlns:a16="http://schemas.microsoft.com/office/drawing/2014/main" id="{02BF2F4D-96B8-0441-9AC5-DF7DD23D53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11" name="Rectangle 13">
            <a:extLst>
              <a:ext uri="{FF2B5EF4-FFF2-40B4-BE49-F238E27FC236}">
                <a16:creationId xmlns:a16="http://schemas.microsoft.com/office/drawing/2014/main" id="{DD400D7C-3AC1-1D4D-8F74-979A42AAE784}"/>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2" name="Metin kutusu 11">
            <a:extLst>
              <a:ext uri="{FF2B5EF4-FFF2-40B4-BE49-F238E27FC236}">
                <a16:creationId xmlns:a16="http://schemas.microsoft.com/office/drawing/2014/main" id="{455963F8-3349-B344-9BF8-325B34903A19}"/>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t>‹#›</a:t>
            </a:fld>
            <a:endParaRPr lang="tr-TR" sz="2400" b="1" dirty="0">
              <a:solidFill>
                <a:srgbClr val="DADADA"/>
              </a:solidFill>
            </a:endParaRPr>
          </a:p>
        </p:txBody>
      </p:sp>
    </p:spTree>
    <p:extLst>
      <p:ext uri="{BB962C8B-B14F-4D97-AF65-F5344CB8AC3E}">
        <p14:creationId xmlns:p14="http://schemas.microsoft.com/office/powerpoint/2010/main" val="210917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250" fill="hold"/>
                                        <p:tgtEl>
                                          <p:spTgt spid="8"/>
                                        </p:tgtEl>
                                        <p:attrNameLst>
                                          <p:attrName>ppt_x</p:attrName>
                                        </p:attrNameLst>
                                      </p:cBhvr>
                                      <p:tavLst>
                                        <p:tav tm="0">
                                          <p:val>
                                            <p:strVal val="1+#ppt_w/2"/>
                                          </p:val>
                                        </p:tav>
                                        <p:tav tm="100000">
                                          <p:val>
                                            <p:strVal val="#ppt_x"/>
                                          </p:val>
                                        </p:tav>
                                      </p:tavLst>
                                    </p:anim>
                                    <p:anim calcmode="lin" valueType="num">
                                      <p:cBhvr additive="base">
                                        <p:cTn id="12" dur="25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76B67049-8322-43C8-8B5C-23BF436DE3AE}" type="datetimeFigureOut">
              <a:rPr lang="tr-TR" smtClean="0"/>
              <a:t>20.11.2020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9549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76B67049-8322-43C8-8B5C-23BF436DE3AE}" type="datetimeFigureOut">
              <a:rPr lang="tr-TR" smtClean="0"/>
              <a:t>20.11.2020</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815329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76B67049-8322-43C8-8B5C-23BF436DE3AE}" type="datetimeFigureOut">
              <a:rPr lang="tr-TR" smtClean="0"/>
              <a:t>20.11.2020</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2152256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6B67049-8322-43C8-8B5C-23BF436DE3AE}" type="datetimeFigureOut">
              <a:rPr lang="tr-TR" smtClean="0"/>
              <a:t>20.11.2020</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349827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t>20.11.2020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032707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t>20.11.2020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887955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67049-8322-43C8-8B5C-23BF436DE3AE}" type="datetimeFigureOut">
              <a:rPr lang="tr-TR" smtClean="0"/>
              <a:t>20.11.2020</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CE8944-0FC9-420B-A261-5ABB15C2B345}" type="slidenum">
              <a:rPr lang="tr-TR" smtClean="0"/>
              <a:t>‹#›</a:t>
            </a:fld>
            <a:endParaRPr lang="tr-TR"/>
          </a:p>
        </p:txBody>
      </p:sp>
    </p:spTree>
    <p:extLst>
      <p:ext uri="{BB962C8B-B14F-4D97-AF65-F5344CB8AC3E}">
        <p14:creationId xmlns:p14="http://schemas.microsoft.com/office/powerpoint/2010/main" val="3179874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em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40.em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0.emf"/><Relationship Id="rId4" Type="http://schemas.openxmlformats.org/officeDocument/2006/relationships/image" Target="../media/image41.emf"/></Relationships>
</file>

<file path=ppt/slides/_rels/slide3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43.emf"/><Relationship Id="rId5" Type="http://schemas.openxmlformats.org/officeDocument/2006/relationships/image" Target="../media/image4.png"/><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ikdörtgen 17"/>
          <p:cNvSpPr/>
          <p:nvPr/>
        </p:nvSpPr>
        <p:spPr>
          <a:xfrm flipH="1">
            <a:off x="-11112" y="0"/>
            <a:ext cx="12212637" cy="6858000"/>
          </a:xfrm>
          <a:prstGeom prst="rect">
            <a:avLst/>
          </a:prstGeom>
          <a:blipFill dpi="0" rotWithShape="0">
            <a:blip r:embed="rId3"/>
            <a:srcRect/>
            <a:stretch>
              <a:fillRect t="-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11A74F">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Freeform 6"/>
          <p:cNvSpPr>
            <a:spLocks/>
          </p:cNvSpPr>
          <p:nvPr/>
        </p:nvSpPr>
        <p:spPr bwMode="auto">
          <a:xfrm>
            <a:off x="0" y="0"/>
            <a:ext cx="6097588" cy="6854825"/>
          </a:xfrm>
          <a:custGeom>
            <a:avLst/>
            <a:gdLst>
              <a:gd name="T0" fmla="*/ 2113 w 3841"/>
              <a:gd name="T1" fmla="*/ 0 h 4318"/>
              <a:gd name="T2" fmla="*/ 0 w 3841"/>
              <a:gd name="T3" fmla="*/ 0 h 4318"/>
              <a:gd name="T4" fmla="*/ 0 w 3841"/>
              <a:gd name="T5" fmla="*/ 4318 h 4318"/>
              <a:gd name="T6" fmla="*/ 3841 w 3841"/>
              <a:gd name="T7" fmla="*/ 4318 h 4318"/>
              <a:gd name="T8" fmla="*/ 3834 w 3841"/>
              <a:gd name="T9" fmla="*/ 4318 h 4318"/>
              <a:gd name="T10" fmla="*/ 2113 w 3841"/>
              <a:gd name="T11" fmla="*/ 0 h 4318"/>
            </a:gdLst>
            <a:ahLst/>
            <a:cxnLst>
              <a:cxn ang="0">
                <a:pos x="T0" y="T1"/>
              </a:cxn>
              <a:cxn ang="0">
                <a:pos x="T2" y="T3"/>
              </a:cxn>
              <a:cxn ang="0">
                <a:pos x="T4" y="T5"/>
              </a:cxn>
              <a:cxn ang="0">
                <a:pos x="T6" y="T7"/>
              </a:cxn>
              <a:cxn ang="0">
                <a:pos x="T8" y="T9"/>
              </a:cxn>
              <a:cxn ang="0">
                <a:pos x="T10" y="T11"/>
              </a:cxn>
            </a:cxnLst>
            <a:rect l="0" t="0" r="r" b="b"/>
            <a:pathLst>
              <a:path w="3841" h="4318">
                <a:moveTo>
                  <a:pt x="2113" y="0"/>
                </a:moveTo>
                <a:lnTo>
                  <a:pt x="0" y="0"/>
                </a:lnTo>
                <a:lnTo>
                  <a:pt x="0" y="4318"/>
                </a:lnTo>
                <a:lnTo>
                  <a:pt x="3841" y="4318"/>
                </a:lnTo>
                <a:lnTo>
                  <a:pt x="3834" y="4318"/>
                </a:lnTo>
                <a:lnTo>
                  <a:pt x="21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19" name="Resim 18"/>
          <p:cNvPicPr>
            <a:picLocks noChangeAspect="1"/>
          </p:cNvPicPr>
          <p:nvPr/>
        </p:nvPicPr>
        <p:blipFill>
          <a:blip r:embed="rId4"/>
          <a:stretch>
            <a:fillRect/>
          </a:stretch>
        </p:blipFill>
        <p:spPr>
          <a:xfrm>
            <a:off x="11367914" y="1805662"/>
            <a:ext cx="843750" cy="1957500"/>
          </a:xfrm>
          <a:prstGeom prst="rect">
            <a:avLst/>
          </a:prstGeom>
        </p:spPr>
      </p:pic>
      <p:grpSp>
        <p:nvGrpSpPr>
          <p:cNvPr id="2" name="Grup 1"/>
          <p:cNvGrpSpPr/>
          <p:nvPr/>
        </p:nvGrpSpPr>
        <p:grpSpPr>
          <a:xfrm>
            <a:off x="7528401" y="1805662"/>
            <a:ext cx="3988656" cy="1742867"/>
            <a:chOff x="7528401" y="1805662"/>
            <a:chExt cx="3988656" cy="1742867"/>
          </a:xfrm>
        </p:grpSpPr>
        <p:sp>
          <p:nvSpPr>
            <p:cNvPr id="20" name="Metin kutusu 19"/>
            <p:cNvSpPr txBox="1"/>
            <p:nvPr/>
          </p:nvSpPr>
          <p:spPr>
            <a:xfrm>
              <a:off x="7528401" y="1805662"/>
              <a:ext cx="3839513" cy="1200329"/>
            </a:xfrm>
            <a:prstGeom prst="rect">
              <a:avLst/>
            </a:prstGeom>
            <a:noFill/>
          </p:spPr>
          <p:txBody>
            <a:bodyPr wrap="none" rtlCol="0">
              <a:spAutoFit/>
            </a:bodyPr>
            <a:lstStyle/>
            <a:p>
              <a:r>
                <a:rPr lang="tr-TR" sz="7200" b="1" dirty="0">
                  <a:solidFill>
                    <a:schemeClr val="bg1"/>
                  </a:solidFill>
                </a:rPr>
                <a:t>dumansız</a:t>
              </a:r>
            </a:p>
          </p:txBody>
        </p:sp>
        <p:sp>
          <p:nvSpPr>
            <p:cNvPr id="23" name="Metin kutusu 22"/>
            <p:cNvSpPr txBox="1"/>
            <p:nvPr/>
          </p:nvSpPr>
          <p:spPr>
            <a:xfrm>
              <a:off x="9095047" y="2717532"/>
              <a:ext cx="2422010" cy="830997"/>
            </a:xfrm>
            <a:prstGeom prst="rect">
              <a:avLst/>
            </a:prstGeom>
            <a:noFill/>
          </p:spPr>
          <p:txBody>
            <a:bodyPr wrap="none" rtlCol="0">
              <a:spAutoFit/>
            </a:bodyPr>
            <a:lstStyle/>
            <a:p>
              <a:r>
                <a:rPr lang="tr-TR" sz="4800" dirty="0">
                  <a:solidFill>
                    <a:schemeClr val="bg1"/>
                  </a:solidFill>
                </a:rPr>
                <a:t>bir</a:t>
              </a:r>
              <a:r>
                <a:rPr lang="tr-TR" sz="4800" b="1" dirty="0">
                  <a:solidFill>
                    <a:schemeClr val="bg1"/>
                  </a:solidFill>
                </a:rPr>
                <a:t> hayat</a:t>
              </a:r>
              <a:endParaRPr lang="tr-TR" sz="4800" dirty="0">
                <a:solidFill>
                  <a:schemeClr val="bg1"/>
                </a:solidFill>
              </a:endParaRPr>
            </a:p>
          </p:txBody>
        </p:sp>
      </p:grpSp>
      <p:sp>
        <p:nvSpPr>
          <p:cNvPr id="24" name="Dikdörtgen 23"/>
          <p:cNvSpPr/>
          <p:nvPr/>
        </p:nvSpPr>
        <p:spPr>
          <a:xfrm>
            <a:off x="-10218" y="3175"/>
            <a:ext cx="591901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solidFill>
            <a:srgbClr val="936037">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Dikdörtgen 23"/>
          <p:cNvSpPr/>
          <p:nvPr/>
        </p:nvSpPr>
        <p:spPr>
          <a:xfrm>
            <a:off x="0" y="5313943"/>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Dikdörtgen 23"/>
          <p:cNvSpPr/>
          <p:nvPr/>
        </p:nvSpPr>
        <p:spPr>
          <a:xfrm flipH="1" flipV="1">
            <a:off x="5789860" y="5549802"/>
            <a:ext cx="6411664" cy="844395"/>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6500044"/>
              <a:gd name="connsiteY0" fmla="*/ 0 h 1343025"/>
              <a:gd name="connsiteX1" fmla="*/ 5310648 w 6500044"/>
              <a:gd name="connsiteY1" fmla="*/ 0 h 1343025"/>
              <a:gd name="connsiteX2" fmla="*/ 6500044 w 6500044"/>
              <a:gd name="connsiteY2" fmla="*/ 1019175 h 1343025"/>
              <a:gd name="connsiteX3" fmla="*/ 0 w 6500044"/>
              <a:gd name="connsiteY3" fmla="*/ 1343025 h 1343025"/>
              <a:gd name="connsiteX4" fmla="*/ 9525 w 6500044"/>
              <a:gd name="connsiteY4" fmla="*/ 0 h 1343025"/>
              <a:gd name="connsiteX0" fmla="*/ 9525 w 6500044"/>
              <a:gd name="connsiteY0" fmla="*/ 0 h 1343025"/>
              <a:gd name="connsiteX1" fmla="*/ 6282198 w 6500044"/>
              <a:gd name="connsiteY1" fmla="*/ 333375 h 1343025"/>
              <a:gd name="connsiteX2" fmla="*/ 6500044 w 6500044"/>
              <a:gd name="connsiteY2" fmla="*/ 1019175 h 1343025"/>
              <a:gd name="connsiteX3" fmla="*/ 0 w 6500044"/>
              <a:gd name="connsiteY3" fmla="*/ 1343025 h 1343025"/>
              <a:gd name="connsiteX4" fmla="*/ 9525 w 6500044"/>
              <a:gd name="connsiteY4" fmla="*/ 0 h 134302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981075 h 1019175"/>
              <a:gd name="connsiteX4" fmla="*/ 28575 w 6519094"/>
              <a:gd name="connsiteY4" fmla="*/ 0 h 101917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1000125 h 1019175"/>
              <a:gd name="connsiteX4" fmla="*/ 28575 w 6519094"/>
              <a:gd name="connsiteY4" fmla="*/ 0 h 1019175"/>
              <a:gd name="connsiteX0" fmla="*/ 28575 w 6519094"/>
              <a:gd name="connsiteY0" fmla="*/ 0 h 1038225"/>
              <a:gd name="connsiteX1" fmla="*/ 6301248 w 6519094"/>
              <a:gd name="connsiteY1" fmla="*/ 333375 h 1038225"/>
              <a:gd name="connsiteX2" fmla="*/ 6519094 w 6519094"/>
              <a:gd name="connsiteY2" fmla="*/ 1019175 h 1038225"/>
              <a:gd name="connsiteX3" fmla="*/ 0 w 6519094"/>
              <a:gd name="connsiteY3" fmla="*/ 1038225 h 1038225"/>
              <a:gd name="connsiteX4" fmla="*/ 28575 w 6519094"/>
              <a:gd name="connsiteY4" fmla="*/ 0 h 1038225"/>
              <a:gd name="connsiteX0" fmla="*/ 28575 w 6519094"/>
              <a:gd name="connsiteY0" fmla="*/ 0 h 1028700"/>
              <a:gd name="connsiteX1" fmla="*/ 6301248 w 6519094"/>
              <a:gd name="connsiteY1" fmla="*/ 333375 h 1028700"/>
              <a:gd name="connsiteX2" fmla="*/ 6519094 w 6519094"/>
              <a:gd name="connsiteY2" fmla="*/ 1019175 h 1028700"/>
              <a:gd name="connsiteX3" fmla="*/ 0 w 6519094"/>
              <a:gd name="connsiteY3" fmla="*/ 1028700 h 1028700"/>
              <a:gd name="connsiteX4" fmla="*/ 28575 w 6519094"/>
              <a:gd name="connsiteY4" fmla="*/ 0 h 1028700"/>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00125 h 1019175"/>
              <a:gd name="connsiteX4" fmla="*/ 0 w 6490519"/>
              <a:gd name="connsiteY4" fmla="*/ 0 h 1019175"/>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19175 h 1019175"/>
              <a:gd name="connsiteX4" fmla="*/ 0 w 6490519"/>
              <a:gd name="connsiteY4" fmla="*/ 0 h 1019175"/>
              <a:gd name="connsiteX0" fmla="*/ 0 w 6480994"/>
              <a:gd name="connsiteY0" fmla="*/ 0 h 781050"/>
              <a:gd name="connsiteX1" fmla="*/ 6263148 w 6480994"/>
              <a:gd name="connsiteY1" fmla="*/ 95250 h 781050"/>
              <a:gd name="connsiteX2" fmla="*/ 6480994 w 6480994"/>
              <a:gd name="connsiteY2" fmla="*/ 781050 h 781050"/>
              <a:gd name="connsiteX3" fmla="*/ 0 w 6480994"/>
              <a:gd name="connsiteY3" fmla="*/ 781050 h 781050"/>
              <a:gd name="connsiteX4" fmla="*/ 0 w 6480994"/>
              <a:gd name="connsiteY4" fmla="*/ 0 h 781050"/>
              <a:gd name="connsiteX0" fmla="*/ 0 w 6480994"/>
              <a:gd name="connsiteY0" fmla="*/ 0 h 742950"/>
              <a:gd name="connsiteX1" fmla="*/ 6263148 w 6480994"/>
              <a:gd name="connsiteY1" fmla="*/ 57150 h 742950"/>
              <a:gd name="connsiteX2" fmla="*/ 6480994 w 6480994"/>
              <a:gd name="connsiteY2" fmla="*/ 742950 h 742950"/>
              <a:gd name="connsiteX3" fmla="*/ 0 w 6480994"/>
              <a:gd name="connsiteY3" fmla="*/ 742950 h 742950"/>
              <a:gd name="connsiteX4" fmla="*/ 0 w 6480994"/>
              <a:gd name="connsiteY4" fmla="*/ 0 h 742950"/>
              <a:gd name="connsiteX0" fmla="*/ 0 w 6480994"/>
              <a:gd name="connsiteY0" fmla="*/ 0 h 723900"/>
              <a:gd name="connsiteX1" fmla="*/ 6263148 w 6480994"/>
              <a:gd name="connsiteY1" fmla="*/ 38100 h 723900"/>
              <a:gd name="connsiteX2" fmla="*/ 6480994 w 6480994"/>
              <a:gd name="connsiteY2" fmla="*/ 723900 h 723900"/>
              <a:gd name="connsiteX3" fmla="*/ 0 w 6480994"/>
              <a:gd name="connsiteY3" fmla="*/ 723900 h 723900"/>
              <a:gd name="connsiteX4" fmla="*/ 0 w 6480994"/>
              <a:gd name="connsiteY4" fmla="*/ 0 h 723900"/>
              <a:gd name="connsiteX0" fmla="*/ 0 w 6480994"/>
              <a:gd name="connsiteY0" fmla="*/ 0 h 704850"/>
              <a:gd name="connsiteX1" fmla="*/ 6263148 w 6480994"/>
              <a:gd name="connsiteY1" fmla="*/ 19050 h 704850"/>
              <a:gd name="connsiteX2" fmla="*/ 6480994 w 6480994"/>
              <a:gd name="connsiteY2" fmla="*/ 704850 h 704850"/>
              <a:gd name="connsiteX3" fmla="*/ 0 w 6480994"/>
              <a:gd name="connsiteY3" fmla="*/ 704850 h 704850"/>
              <a:gd name="connsiteX4" fmla="*/ 0 w 6480994"/>
              <a:gd name="connsiteY4" fmla="*/ 0 h 704850"/>
              <a:gd name="connsiteX0" fmla="*/ 0 w 6480994"/>
              <a:gd name="connsiteY0" fmla="*/ 0 h 685800"/>
              <a:gd name="connsiteX1" fmla="*/ 6263148 w 6480994"/>
              <a:gd name="connsiteY1" fmla="*/ 0 h 685800"/>
              <a:gd name="connsiteX2" fmla="*/ 6480994 w 6480994"/>
              <a:gd name="connsiteY2" fmla="*/ 685800 h 685800"/>
              <a:gd name="connsiteX3" fmla="*/ 0 w 6480994"/>
              <a:gd name="connsiteY3" fmla="*/ 685800 h 685800"/>
              <a:gd name="connsiteX4" fmla="*/ 0 w 6480994"/>
              <a:gd name="connsiteY4" fmla="*/ 0 h 685800"/>
              <a:gd name="connsiteX0" fmla="*/ 0 w 6500044"/>
              <a:gd name="connsiteY0" fmla="*/ 0 h 685800"/>
              <a:gd name="connsiteX1" fmla="*/ 6263148 w 6500044"/>
              <a:gd name="connsiteY1" fmla="*/ 0 h 685800"/>
              <a:gd name="connsiteX2" fmla="*/ 6500044 w 6500044"/>
              <a:gd name="connsiteY2" fmla="*/ 685800 h 685800"/>
              <a:gd name="connsiteX3" fmla="*/ 0 w 6500044"/>
              <a:gd name="connsiteY3" fmla="*/ 685800 h 685800"/>
              <a:gd name="connsiteX4" fmla="*/ 0 w 6500044"/>
              <a:gd name="connsiteY4" fmla="*/ 0 h 685800"/>
              <a:gd name="connsiteX0" fmla="*/ 0 w 6519094"/>
              <a:gd name="connsiteY0" fmla="*/ 0 h 685800"/>
              <a:gd name="connsiteX1" fmla="*/ 6263148 w 6519094"/>
              <a:gd name="connsiteY1" fmla="*/ 0 h 685800"/>
              <a:gd name="connsiteX2" fmla="*/ 6519094 w 6519094"/>
              <a:gd name="connsiteY2" fmla="*/ 685800 h 685800"/>
              <a:gd name="connsiteX3" fmla="*/ 0 w 6519094"/>
              <a:gd name="connsiteY3" fmla="*/ 685800 h 685800"/>
              <a:gd name="connsiteX4" fmla="*/ 0 w 6519094"/>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094" h="685800">
                <a:moveTo>
                  <a:pt x="0" y="0"/>
                </a:moveTo>
                <a:lnTo>
                  <a:pt x="6263148" y="0"/>
                </a:lnTo>
                <a:lnTo>
                  <a:pt x="6519094" y="685800"/>
                </a:lnTo>
                <a:lnTo>
                  <a:pt x="0" y="6858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 name="Grup 2"/>
          <p:cNvGrpSpPr/>
          <p:nvPr/>
        </p:nvGrpSpPr>
        <p:grpSpPr>
          <a:xfrm>
            <a:off x="11298543" y="5676774"/>
            <a:ext cx="903289" cy="602840"/>
            <a:chOff x="11298543" y="5676774"/>
            <a:chExt cx="903289" cy="602840"/>
          </a:xfrm>
        </p:grpSpPr>
        <p:sp>
          <p:nvSpPr>
            <p:cNvPr id="1024" name="Rectangle 13"/>
            <p:cNvSpPr>
              <a:spLocks noChangeArrowheads="1"/>
            </p:cNvSpPr>
            <p:nvPr/>
          </p:nvSpPr>
          <p:spPr bwMode="auto">
            <a:xfrm>
              <a:off x="12011025" y="5676774"/>
              <a:ext cx="190807" cy="602840"/>
            </a:xfrm>
            <a:prstGeom prst="rect">
              <a:avLst/>
            </a:pr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36" name="Metin kutusu 35"/>
            <p:cNvSpPr txBox="1"/>
            <p:nvPr/>
          </p:nvSpPr>
          <p:spPr>
            <a:xfrm>
              <a:off x="11298543" y="5745534"/>
              <a:ext cx="692818" cy="461665"/>
            </a:xfrm>
            <a:prstGeom prst="rect">
              <a:avLst/>
            </a:prstGeom>
            <a:noFill/>
          </p:spPr>
          <p:txBody>
            <a:bodyPr wrap="none" rtlCol="0">
              <a:spAutoFit/>
            </a:bodyPr>
            <a:lstStyle/>
            <a:p>
              <a:r>
                <a:rPr lang="tr-TR" sz="2400" b="1" dirty="0">
                  <a:solidFill>
                    <a:srgbClr val="231F20"/>
                  </a:solidFill>
                </a:rPr>
                <a:t>LİSE</a:t>
              </a:r>
            </a:p>
          </p:txBody>
        </p:sp>
      </p:grpSp>
      <p:pic>
        <p:nvPicPr>
          <p:cNvPr id="17" name="Resim 16">
            <a:extLst>
              <a:ext uri="{FF2B5EF4-FFF2-40B4-BE49-F238E27FC236}">
                <a16:creationId xmlns:a16="http://schemas.microsoft.com/office/drawing/2014/main" id="{C0C86DFC-5FE5-364C-86BE-9597B61EE5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200" y="5532150"/>
            <a:ext cx="4860636" cy="819727"/>
          </a:xfrm>
          <a:prstGeom prst="rect">
            <a:avLst/>
          </a:prstGeom>
        </p:spPr>
      </p:pic>
    </p:spTree>
    <p:extLst>
      <p:ext uri="{BB962C8B-B14F-4D97-AF65-F5344CB8AC3E}">
        <p14:creationId xmlns:p14="http://schemas.microsoft.com/office/powerpoint/2010/main" val="117665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250" fill="hold"/>
                                        <p:tgtEl>
                                          <p:spTgt spid="24"/>
                                        </p:tgtEl>
                                        <p:attrNameLst>
                                          <p:attrName>ppt_x</p:attrName>
                                        </p:attrNameLst>
                                      </p:cBhvr>
                                      <p:tavLst>
                                        <p:tav tm="0">
                                          <p:val>
                                            <p:strVal val="0-#ppt_w/2"/>
                                          </p:val>
                                        </p:tav>
                                        <p:tav tm="100000">
                                          <p:val>
                                            <p:strVal val="#ppt_x"/>
                                          </p:val>
                                        </p:tav>
                                      </p:tavLst>
                                    </p:anim>
                                    <p:anim calcmode="lin" valueType="num">
                                      <p:cBhvr additive="base">
                                        <p:cTn id="8" dur="25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50" fill="hold"/>
                                        <p:tgtEl>
                                          <p:spTgt spid="28"/>
                                        </p:tgtEl>
                                        <p:attrNameLst>
                                          <p:attrName>ppt_x</p:attrName>
                                        </p:attrNameLst>
                                      </p:cBhvr>
                                      <p:tavLst>
                                        <p:tav tm="0">
                                          <p:val>
                                            <p:strVal val="1+#ppt_w/2"/>
                                          </p:val>
                                        </p:tav>
                                        <p:tav tm="100000">
                                          <p:val>
                                            <p:strVal val="#ppt_x"/>
                                          </p:val>
                                        </p:tav>
                                      </p:tavLst>
                                    </p:anim>
                                    <p:anim calcmode="lin" valueType="num">
                                      <p:cBhvr additive="base">
                                        <p:cTn id="12" dur="250" fill="hold"/>
                                        <p:tgtEl>
                                          <p:spTgt spid="28"/>
                                        </p:tgtEl>
                                        <p:attrNameLst>
                                          <p:attrName>ppt_y</p:attrName>
                                        </p:attrNameLst>
                                      </p:cBhvr>
                                      <p:tavLst>
                                        <p:tav tm="0">
                                          <p:val>
                                            <p:strVal val="#ppt_y"/>
                                          </p:val>
                                        </p:tav>
                                        <p:tav tm="100000">
                                          <p:val>
                                            <p:strVal val="#ppt_y"/>
                                          </p:val>
                                        </p:tav>
                                      </p:tavLst>
                                    </p:anim>
                                  </p:childTnLst>
                                </p:cTn>
                              </p:par>
                            </p:childTnLst>
                          </p:cTn>
                        </p:par>
                        <p:par>
                          <p:cTn id="13" fill="hold">
                            <p:stCondLst>
                              <p:cond delay="250"/>
                            </p:stCondLst>
                            <p:childTnLst>
                              <p:par>
                                <p:cTn id="14" presetID="10"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250"/>
                                        <p:tgtEl>
                                          <p:spTgt spid="25"/>
                                        </p:tgtEl>
                                      </p:cBhvr>
                                    </p:animEffect>
                                  </p:childTnLst>
                                </p:cTn>
                              </p:par>
                            </p:childTnLst>
                          </p:cTn>
                        </p:par>
                        <p:par>
                          <p:cTn id="17" fill="hold">
                            <p:stCondLst>
                              <p:cond delay="500"/>
                            </p:stCondLst>
                            <p:childTnLst>
                              <p:par>
                                <p:cTn id="18" presetID="2" presetClass="entr" presetSubtype="2"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250" fill="hold"/>
                                        <p:tgtEl>
                                          <p:spTgt spid="19"/>
                                        </p:tgtEl>
                                        <p:attrNameLst>
                                          <p:attrName>ppt_x</p:attrName>
                                        </p:attrNameLst>
                                      </p:cBhvr>
                                      <p:tavLst>
                                        <p:tav tm="0">
                                          <p:val>
                                            <p:strVal val="1+#ppt_w/2"/>
                                          </p:val>
                                        </p:tav>
                                        <p:tav tm="100000">
                                          <p:val>
                                            <p:strVal val="#ppt_x"/>
                                          </p:val>
                                        </p:tav>
                                      </p:tavLst>
                                    </p:anim>
                                    <p:anim calcmode="lin" valueType="num">
                                      <p:cBhvr additive="base">
                                        <p:cTn id="21" dur="250" fill="hold"/>
                                        <p:tgtEl>
                                          <p:spTgt spid="19"/>
                                        </p:tgtEl>
                                        <p:attrNameLst>
                                          <p:attrName>ppt_y</p:attrName>
                                        </p:attrNameLst>
                                      </p:cBhvr>
                                      <p:tavLst>
                                        <p:tav tm="0">
                                          <p:val>
                                            <p:strVal val="#ppt_y"/>
                                          </p:val>
                                        </p:tav>
                                        <p:tav tm="100000">
                                          <p:val>
                                            <p:strVal val="#ppt_y"/>
                                          </p:val>
                                        </p:tav>
                                      </p:tavLst>
                                    </p:anim>
                                  </p:childTnLst>
                                </p:cTn>
                              </p:par>
                            </p:childTnLst>
                          </p:cTn>
                        </p:par>
                        <p:par>
                          <p:cTn id="22" fill="hold">
                            <p:stCondLst>
                              <p:cond delay="750"/>
                            </p:stCondLst>
                            <p:childTnLst>
                              <p:par>
                                <p:cTn id="23" presetID="2" presetClass="entr" presetSubtype="2"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250" fill="hold"/>
                                        <p:tgtEl>
                                          <p:spTgt spid="30"/>
                                        </p:tgtEl>
                                        <p:attrNameLst>
                                          <p:attrName>ppt_x</p:attrName>
                                        </p:attrNameLst>
                                      </p:cBhvr>
                                      <p:tavLst>
                                        <p:tav tm="0">
                                          <p:val>
                                            <p:strVal val="1+#ppt_w/2"/>
                                          </p:val>
                                        </p:tav>
                                        <p:tav tm="100000">
                                          <p:val>
                                            <p:strVal val="#ppt_x"/>
                                          </p:val>
                                        </p:tav>
                                      </p:tavLst>
                                    </p:anim>
                                    <p:anim calcmode="lin" valueType="num">
                                      <p:cBhvr additive="base">
                                        <p:cTn id="26" dur="250" fill="hold"/>
                                        <p:tgtEl>
                                          <p:spTgt spid="30"/>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250" fill="hold"/>
                                        <p:tgtEl>
                                          <p:spTgt spid="29"/>
                                        </p:tgtEl>
                                        <p:attrNameLst>
                                          <p:attrName>ppt_x</p:attrName>
                                        </p:attrNameLst>
                                      </p:cBhvr>
                                      <p:tavLst>
                                        <p:tav tm="0">
                                          <p:val>
                                            <p:strVal val="0-#ppt_w/2"/>
                                          </p:val>
                                        </p:tav>
                                        <p:tav tm="100000">
                                          <p:val>
                                            <p:strVal val="#ppt_x"/>
                                          </p:val>
                                        </p:tav>
                                      </p:tavLst>
                                    </p:anim>
                                    <p:anim calcmode="lin" valueType="num">
                                      <p:cBhvr additive="base">
                                        <p:cTn id="30" dur="250" fill="hold"/>
                                        <p:tgtEl>
                                          <p:spTgt spid="29"/>
                                        </p:tgtEl>
                                        <p:attrNameLst>
                                          <p:attrName>ppt_y</p:attrName>
                                        </p:attrNameLst>
                                      </p:cBhvr>
                                      <p:tavLst>
                                        <p:tav tm="0">
                                          <p:val>
                                            <p:strVal val="#ppt_y"/>
                                          </p:val>
                                        </p:tav>
                                        <p:tav tm="100000">
                                          <p:val>
                                            <p:strVal val="#ppt_y"/>
                                          </p:val>
                                        </p:tav>
                                      </p:tavLst>
                                    </p:anim>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250"/>
                                        <p:tgtEl>
                                          <p:spTgt spid="2"/>
                                        </p:tgtEl>
                                      </p:cBhvr>
                                    </p:animEffect>
                                  </p:childTnLst>
                                </p:cTn>
                              </p:par>
                              <p:par>
                                <p:cTn id="35" presetID="10"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250"/>
                                        <p:tgtEl>
                                          <p:spTgt spid="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8" grpId="0" animBg="1"/>
      <p:bldP spid="24" grpId="0" animBg="1"/>
      <p:bldP spid="29" grpId="0" animBg="1"/>
      <p:bldP spid="30" grpId="0" animBg="1"/>
      <p:bldP spid="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8000" t="-9000" r="-12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859938" cy="1015663"/>
          </a:xfrm>
          <a:prstGeom prst="rect">
            <a:avLst/>
          </a:prstGeom>
          <a:noFill/>
        </p:spPr>
        <p:txBody>
          <a:bodyPr wrap="none" rtlCol="0">
            <a:spAutoFit/>
          </a:bodyPr>
          <a:lstStyle/>
          <a:p>
            <a:r>
              <a:rPr lang="tr-TR" sz="6000" b="1" dirty="0"/>
              <a:t>Kısa Süreli Etkileri</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0" name="Grup 9"/>
          <p:cNvGrpSpPr/>
          <p:nvPr/>
        </p:nvGrpSpPr>
        <p:grpSpPr>
          <a:xfrm>
            <a:off x="554927" y="1881525"/>
            <a:ext cx="2155890" cy="369332"/>
            <a:chOff x="554927" y="1881525"/>
            <a:chExt cx="2155890" cy="369332"/>
          </a:xfrm>
        </p:grpSpPr>
        <p:sp>
          <p:nvSpPr>
            <p:cNvPr id="16" name="Metin kutusu 15"/>
            <p:cNvSpPr txBox="1"/>
            <p:nvPr/>
          </p:nvSpPr>
          <p:spPr>
            <a:xfrm>
              <a:off x="746177" y="1881525"/>
              <a:ext cx="1964640" cy="369332"/>
            </a:xfrm>
            <a:prstGeom prst="rect">
              <a:avLst/>
            </a:prstGeom>
            <a:noFill/>
          </p:spPr>
          <p:txBody>
            <a:bodyPr wrap="none" rtlCol="0">
              <a:spAutoFit/>
            </a:bodyPr>
            <a:lstStyle/>
            <a:p>
              <a:r>
                <a:rPr lang="tr-TR" dirty="0">
                  <a:solidFill>
                    <a:srgbClr val="575757"/>
                  </a:solidFill>
                </a:rPr>
                <a:t>Midenin bozulması</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grpSp>
        <p:nvGrpSpPr>
          <p:cNvPr id="8" name="Grup 7"/>
          <p:cNvGrpSpPr/>
          <p:nvPr/>
        </p:nvGrpSpPr>
        <p:grpSpPr>
          <a:xfrm>
            <a:off x="554927" y="2447025"/>
            <a:ext cx="6287250" cy="369332"/>
            <a:chOff x="554927" y="2447025"/>
            <a:chExt cx="6287250" cy="369332"/>
          </a:xfrm>
        </p:grpSpPr>
        <p:sp>
          <p:nvSpPr>
            <p:cNvPr id="3" name="Dikdörtgen 2"/>
            <p:cNvSpPr/>
            <p:nvPr/>
          </p:nvSpPr>
          <p:spPr>
            <a:xfrm>
              <a:off x="746177" y="2447025"/>
              <a:ext cx="6096000" cy="369332"/>
            </a:xfrm>
            <a:prstGeom prst="rect">
              <a:avLst/>
            </a:prstGeom>
          </p:spPr>
          <p:txBody>
            <a:bodyPr>
              <a:spAutoFit/>
            </a:bodyPr>
            <a:lstStyle/>
            <a:p>
              <a:r>
                <a:rPr lang="tr-TR" dirty="0">
                  <a:solidFill>
                    <a:srgbClr val="575757"/>
                  </a:solidFill>
                </a:rPr>
                <a:t>Gözlerin sulan­ması</a:t>
              </a:r>
            </a:p>
          </p:txBody>
        </p:sp>
        <p:pic>
          <p:nvPicPr>
            <p:cNvPr id="18" name="Resim 17"/>
            <p:cNvPicPr>
              <a:picLocks noChangeAspect="1"/>
            </p:cNvPicPr>
            <p:nvPr/>
          </p:nvPicPr>
          <p:blipFill>
            <a:blip r:embed="rId4"/>
            <a:stretch>
              <a:fillRect/>
            </a:stretch>
          </p:blipFill>
          <p:spPr>
            <a:xfrm>
              <a:off x="554927" y="2549458"/>
              <a:ext cx="191250" cy="180000"/>
            </a:xfrm>
            <a:prstGeom prst="rect">
              <a:avLst/>
            </a:prstGeom>
          </p:spPr>
        </p:pic>
      </p:grpSp>
      <p:grpSp>
        <p:nvGrpSpPr>
          <p:cNvPr id="7" name="Grup 6"/>
          <p:cNvGrpSpPr/>
          <p:nvPr/>
        </p:nvGrpSpPr>
        <p:grpSpPr>
          <a:xfrm>
            <a:off x="554927" y="2970954"/>
            <a:ext cx="6287250" cy="369332"/>
            <a:chOff x="554927" y="2970954"/>
            <a:chExt cx="6287250" cy="369332"/>
          </a:xfrm>
        </p:grpSpPr>
        <p:sp>
          <p:nvSpPr>
            <p:cNvPr id="6" name="Dikdörtgen 5"/>
            <p:cNvSpPr/>
            <p:nvPr/>
          </p:nvSpPr>
          <p:spPr>
            <a:xfrm>
              <a:off x="746177" y="2970954"/>
              <a:ext cx="6096000" cy="369332"/>
            </a:xfrm>
            <a:prstGeom prst="rect">
              <a:avLst/>
            </a:prstGeom>
          </p:spPr>
          <p:txBody>
            <a:bodyPr>
              <a:spAutoFit/>
            </a:bodyPr>
            <a:lstStyle/>
            <a:p>
              <a:r>
                <a:rPr lang="tr-TR" dirty="0">
                  <a:solidFill>
                    <a:srgbClr val="575757"/>
                  </a:solidFill>
                </a:rPr>
                <a:t>Baş dönmesi</a:t>
              </a:r>
            </a:p>
          </p:txBody>
        </p:sp>
        <p:pic>
          <p:nvPicPr>
            <p:cNvPr id="19" name="Resim 18"/>
            <p:cNvPicPr>
              <a:picLocks noChangeAspect="1"/>
            </p:cNvPicPr>
            <p:nvPr/>
          </p:nvPicPr>
          <p:blipFill>
            <a:blip r:embed="rId4"/>
            <a:stretch>
              <a:fillRect/>
            </a:stretch>
          </p:blipFill>
          <p:spPr>
            <a:xfrm>
              <a:off x="554927" y="3077510"/>
              <a:ext cx="191250" cy="180000"/>
            </a:xfrm>
            <a:prstGeom prst="rect">
              <a:avLst/>
            </a:prstGeom>
          </p:spPr>
        </p:pic>
      </p:grpSp>
      <p:sp>
        <p:nvSpPr>
          <p:cNvPr id="22" name="Rectangle 13">
            <a:extLst>
              <a:ext uri="{FF2B5EF4-FFF2-40B4-BE49-F238E27FC236}">
                <a16:creationId xmlns:a16="http://schemas.microsoft.com/office/drawing/2014/main" id="{6D989CC6-D9EB-9347-BBE1-ABB190D5BA21}"/>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3" name="Metin kutusu 22">
            <a:extLst>
              <a:ext uri="{FF2B5EF4-FFF2-40B4-BE49-F238E27FC236}">
                <a16:creationId xmlns:a16="http://schemas.microsoft.com/office/drawing/2014/main" id="{72D358B1-5B75-844F-8C62-D1268603202A}"/>
              </a:ext>
            </a:extLst>
          </p:cNvPr>
          <p:cNvSpPr txBox="1"/>
          <p:nvPr/>
        </p:nvSpPr>
        <p:spPr>
          <a:xfrm>
            <a:off x="11495712" y="5855671"/>
            <a:ext cx="495649" cy="461665"/>
          </a:xfrm>
          <a:prstGeom prst="rect">
            <a:avLst/>
          </a:prstGeom>
          <a:noFill/>
        </p:spPr>
        <p:txBody>
          <a:bodyPr wrap="none" rtlCol="0">
            <a:spAutoFit/>
          </a:bodyPr>
          <a:lstStyle/>
          <a:p>
            <a:pPr algn="r"/>
            <a:fld id="{D0F2F3F1-5144-AF4A-8EAB-513566FC3542}" type="slidenum">
              <a:rPr lang="tr-TR" sz="2400" b="1" smtClean="0">
                <a:solidFill>
                  <a:srgbClr val="DADADA"/>
                </a:solidFill>
              </a:rPr>
              <a:t>10</a:t>
            </a:fld>
            <a:endParaRPr lang="tr-TR" sz="2400" b="1" dirty="0">
              <a:solidFill>
                <a:srgbClr val="DADADA"/>
              </a:solidFill>
            </a:endParaRPr>
          </a:p>
        </p:txBody>
      </p:sp>
    </p:spTree>
    <p:extLst>
      <p:ext uri="{BB962C8B-B14F-4D97-AF65-F5344CB8AC3E}">
        <p14:creationId xmlns:p14="http://schemas.microsoft.com/office/powerpoint/2010/main" val="281245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50"/>
                                        <p:tgtEl>
                                          <p:spTgt spid="10"/>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50"/>
                                        <p:tgtEl>
                                          <p:spTgt spid="8"/>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24000" t="-7000" r="-7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202660" cy="1015663"/>
          </a:xfrm>
          <a:prstGeom prst="rect">
            <a:avLst/>
          </a:prstGeom>
          <a:noFill/>
        </p:spPr>
        <p:txBody>
          <a:bodyPr wrap="none" rtlCol="0">
            <a:spAutoFit/>
          </a:bodyPr>
          <a:lstStyle/>
          <a:p>
            <a:r>
              <a:rPr lang="tr-TR" sz="6000" b="1" dirty="0"/>
              <a:t>Uzun Süreli Etkileri</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0" name="Grup 9"/>
          <p:cNvGrpSpPr/>
          <p:nvPr/>
        </p:nvGrpSpPr>
        <p:grpSpPr>
          <a:xfrm>
            <a:off x="554927" y="1881525"/>
            <a:ext cx="3689195" cy="369332"/>
            <a:chOff x="554927" y="1881525"/>
            <a:chExt cx="3689195" cy="369332"/>
          </a:xfrm>
        </p:grpSpPr>
        <p:sp>
          <p:nvSpPr>
            <p:cNvPr id="16" name="Metin kutusu 15"/>
            <p:cNvSpPr txBox="1"/>
            <p:nvPr/>
          </p:nvSpPr>
          <p:spPr>
            <a:xfrm>
              <a:off x="746177" y="1881525"/>
              <a:ext cx="3497945" cy="369332"/>
            </a:xfrm>
            <a:prstGeom prst="rect">
              <a:avLst/>
            </a:prstGeom>
            <a:noFill/>
          </p:spPr>
          <p:txBody>
            <a:bodyPr wrap="none" rtlCol="0">
              <a:spAutoFit/>
            </a:bodyPr>
            <a:lstStyle/>
            <a:p>
              <a:r>
                <a:rPr lang="tr-TR" dirty="0">
                  <a:solidFill>
                    <a:srgbClr val="575757"/>
                  </a:solidFill>
                </a:rPr>
                <a:t>Sık sık nefessiz kalmak ve öksürmek</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grpSp>
        <p:nvGrpSpPr>
          <p:cNvPr id="8" name="Grup 7"/>
          <p:cNvGrpSpPr/>
          <p:nvPr/>
        </p:nvGrpSpPr>
        <p:grpSpPr>
          <a:xfrm>
            <a:off x="554927" y="2447025"/>
            <a:ext cx="6287250" cy="369332"/>
            <a:chOff x="554927" y="2447025"/>
            <a:chExt cx="6287250" cy="369332"/>
          </a:xfrm>
        </p:grpSpPr>
        <p:sp>
          <p:nvSpPr>
            <p:cNvPr id="3" name="Dikdörtgen 2"/>
            <p:cNvSpPr/>
            <p:nvPr/>
          </p:nvSpPr>
          <p:spPr>
            <a:xfrm>
              <a:off x="746177" y="2447025"/>
              <a:ext cx="6096000" cy="369332"/>
            </a:xfrm>
            <a:prstGeom prst="rect">
              <a:avLst/>
            </a:prstGeom>
          </p:spPr>
          <p:txBody>
            <a:bodyPr>
              <a:spAutoFit/>
            </a:bodyPr>
            <a:lstStyle/>
            <a:p>
              <a:r>
                <a:rPr lang="tr-TR" dirty="0">
                  <a:solidFill>
                    <a:srgbClr val="575757"/>
                  </a:solidFill>
                </a:rPr>
                <a:t>Dişlerde sarı ya da siyah lekelerin oluşması </a:t>
              </a:r>
            </a:p>
          </p:txBody>
        </p:sp>
        <p:pic>
          <p:nvPicPr>
            <p:cNvPr id="18" name="Resim 17"/>
            <p:cNvPicPr>
              <a:picLocks noChangeAspect="1"/>
            </p:cNvPicPr>
            <p:nvPr/>
          </p:nvPicPr>
          <p:blipFill>
            <a:blip r:embed="rId4"/>
            <a:stretch>
              <a:fillRect/>
            </a:stretch>
          </p:blipFill>
          <p:spPr>
            <a:xfrm>
              <a:off x="554927" y="2549458"/>
              <a:ext cx="191250" cy="180000"/>
            </a:xfrm>
            <a:prstGeom prst="rect">
              <a:avLst/>
            </a:prstGeom>
          </p:spPr>
        </p:pic>
      </p:grpSp>
      <p:grpSp>
        <p:nvGrpSpPr>
          <p:cNvPr id="7" name="Grup 6"/>
          <p:cNvGrpSpPr/>
          <p:nvPr/>
        </p:nvGrpSpPr>
        <p:grpSpPr>
          <a:xfrm>
            <a:off x="554927" y="2970954"/>
            <a:ext cx="6287250" cy="646331"/>
            <a:chOff x="554927" y="2970954"/>
            <a:chExt cx="6287250" cy="646331"/>
          </a:xfrm>
        </p:grpSpPr>
        <p:sp>
          <p:nvSpPr>
            <p:cNvPr id="6" name="Dikdörtgen 5"/>
            <p:cNvSpPr/>
            <p:nvPr/>
          </p:nvSpPr>
          <p:spPr>
            <a:xfrm>
              <a:off x="746177" y="2970954"/>
              <a:ext cx="6096000" cy="646331"/>
            </a:xfrm>
            <a:prstGeom prst="rect">
              <a:avLst/>
            </a:prstGeom>
          </p:spPr>
          <p:txBody>
            <a:bodyPr>
              <a:spAutoFit/>
            </a:bodyPr>
            <a:lstStyle/>
            <a:p>
              <a:r>
                <a:rPr lang="tr-TR" dirty="0">
                  <a:solidFill>
                    <a:srgbClr val="575757"/>
                  </a:solidFill>
                </a:rPr>
                <a:t>Daha kırışık ve kuru bir ciltle olduğundan</a:t>
              </a:r>
            </a:p>
            <a:p>
              <a:r>
                <a:rPr lang="tr-TR" dirty="0">
                  <a:solidFill>
                    <a:srgbClr val="575757"/>
                  </a:solidFill>
                </a:rPr>
                <a:t>yaşlı görünmek</a:t>
              </a:r>
              <a:endParaRPr lang="tr-TR" b="1" dirty="0">
                <a:solidFill>
                  <a:srgbClr val="575757"/>
                </a:solidFill>
              </a:endParaRPr>
            </a:p>
          </p:txBody>
        </p:sp>
        <p:pic>
          <p:nvPicPr>
            <p:cNvPr id="19" name="Resim 18"/>
            <p:cNvPicPr>
              <a:picLocks noChangeAspect="1"/>
            </p:cNvPicPr>
            <p:nvPr/>
          </p:nvPicPr>
          <p:blipFill>
            <a:blip r:embed="rId4"/>
            <a:stretch>
              <a:fillRect/>
            </a:stretch>
          </p:blipFill>
          <p:spPr>
            <a:xfrm>
              <a:off x="554927" y="3077510"/>
              <a:ext cx="191250" cy="180000"/>
            </a:xfrm>
            <a:prstGeom prst="rect">
              <a:avLst/>
            </a:prstGeom>
          </p:spPr>
        </p:pic>
      </p:grpSp>
      <p:sp>
        <p:nvSpPr>
          <p:cNvPr id="22" name="Rectangle 13">
            <a:extLst>
              <a:ext uri="{FF2B5EF4-FFF2-40B4-BE49-F238E27FC236}">
                <a16:creationId xmlns:a16="http://schemas.microsoft.com/office/drawing/2014/main" id="{2EB0BB7B-801D-FB4A-BDF9-148FA5D52231}"/>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3" name="Metin kutusu 22">
            <a:extLst>
              <a:ext uri="{FF2B5EF4-FFF2-40B4-BE49-F238E27FC236}">
                <a16:creationId xmlns:a16="http://schemas.microsoft.com/office/drawing/2014/main" id="{E48177DD-BA47-BA42-816D-8DBDA4988D58}"/>
              </a:ext>
            </a:extLst>
          </p:cNvPr>
          <p:cNvSpPr txBox="1"/>
          <p:nvPr/>
        </p:nvSpPr>
        <p:spPr>
          <a:xfrm>
            <a:off x="11495712" y="5855671"/>
            <a:ext cx="495649" cy="461665"/>
          </a:xfrm>
          <a:prstGeom prst="rect">
            <a:avLst/>
          </a:prstGeom>
          <a:noFill/>
        </p:spPr>
        <p:txBody>
          <a:bodyPr wrap="none" rtlCol="0">
            <a:spAutoFit/>
          </a:bodyPr>
          <a:lstStyle/>
          <a:p>
            <a:pPr algn="r"/>
            <a:fld id="{D0F2F3F1-5144-AF4A-8EAB-513566FC3542}" type="slidenum">
              <a:rPr lang="tr-TR" sz="2400" b="1" smtClean="0">
                <a:solidFill>
                  <a:srgbClr val="DADADA"/>
                </a:solidFill>
              </a:rPr>
              <a:t>11</a:t>
            </a:fld>
            <a:endParaRPr lang="tr-TR" sz="2400" b="1" dirty="0">
              <a:solidFill>
                <a:srgbClr val="DADADA"/>
              </a:solidFill>
            </a:endParaRPr>
          </a:p>
        </p:txBody>
      </p:sp>
    </p:spTree>
    <p:extLst>
      <p:ext uri="{BB962C8B-B14F-4D97-AF65-F5344CB8AC3E}">
        <p14:creationId xmlns:p14="http://schemas.microsoft.com/office/powerpoint/2010/main" val="289153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50"/>
                                        <p:tgtEl>
                                          <p:spTgt spid="10"/>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50"/>
                                        <p:tgtEl>
                                          <p:spTgt spid="8"/>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9000" t="-7000" r="-5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202660" cy="1015663"/>
          </a:xfrm>
          <a:prstGeom prst="rect">
            <a:avLst/>
          </a:prstGeom>
          <a:noFill/>
        </p:spPr>
        <p:txBody>
          <a:bodyPr wrap="none" rtlCol="0">
            <a:spAutoFit/>
          </a:bodyPr>
          <a:lstStyle/>
          <a:p>
            <a:r>
              <a:rPr lang="tr-TR" sz="6000" b="1" dirty="0"/>
              <a:t>Uzun Süreli Etkileri</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0" name="Grup 9"/>
          <p:cNvGrpSpPr/>
          <p:nvPr/>
        </p:nvGrpSpPr>
        <p:grpSpPr>
          <a:xfrm>
            <a:off x="554927" y="1881525"/>
            <a:ext cx="3765690" cy="369332"/>
            <a:chOff x="554927" y="1881525"/>
            <a:chExt cx="3765690" cy="369332"/>
          </a:xfrm>
        </p:grpSpPr>
        <p:sp>
          <p:nvSpPr>
            <p:cNvPr id="16" name="Metin kutusu 15"/>
            <p:cNvSpPr txBox="1"/>
            <p:nvPr/>
          </p:nvSpPr>
          <p:spPr>
            <a:xfrm>
              <a:off x="746177" y="1881525"/>
              <a:ext cx="3574440" cy="369332"/>
            </a:xfrm>
            <a:prstGeom prst="rect">
              <a:avLst/>
            </a:prstGeom>
            <a:noFill/>
          </p:spPr>
          <p:txBody>
            <a:bodyPr wrap="none" rtlCol="0">
              <a:spAutoFit/>
            </a:bodyPr>
            <a:lstStyle/>
            <a:p>
              <a:r>
                <a:rPr lang="tr-TR" dirty="0">
                  <a:solidFill>
                    <a:srgbClr val="575757"/>
                  </a:solidFill>
                </a:rPr>
                <a:t>Kadınlarda ve erkeklerde kısırlık riski</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grpSp>
        <p:nvGrpSpPr>
          <p:cNvPr id="8" name="Grup 7"/>
          <p:cNvGrpSpPr/>
          <p:nvPr/>
        </p:nvGrpSpPr>
        <p:grpSpPr>
          <a:xfrm>
            <a:off x="554927" y="2447025"/>
            <a:ext cx="6287250" cy="369332"/>
            <a:chOff x="554927" y="2447025"/>
            <a:chExt cx="6287250" cy="369332"/>
          </a:xfrm>
        </p:grpSpPr>
        <p:sp>
          <p:nvSpPr>
            <p:cNvPr id="3" name="Dikdörtgen 2"/>
            <p:cNvSpPr/>
            <p:nvPr/>
          </p:nvSpPr>
          <p:spPr>
            <a:xfrm>
              <a:off x="746177" y="2447025"/>
              <a:ext cx="6096000" cy="369332"/>
            </a:xfrm>
            <a:prstGeom prst="rect">
              <a:avLst/>
            </a:prstGeom>
          </p:spPr>
          <p:txBody>
            <a:bodyPr>
              <a:spAutoFit/>
            </a:bodyPr>
            <a:lstStyle/>
            <a:p>
              <a:r>
                <a:rPr lang="tr-TR" dirty="0">
                  <a:solidFill>
                    <a:srgbClr val="575757"/>
                  </a:solidFill>
                </a:rPr>
                <a:t>Kemiklerde kırılma riskinin artması</a:t>
              </a:r>
            </a:p>
          </p:txBody>
        </p:sp>
        <p:pic>
          <p:nvPicPr>
            <p:cNvPr id="18" name="Resim 17"/>
            <p:cNvPicPr>
              <a:picLocks noChangeAspect="1"/>
            </p:cNvPicPr>
            <p:nvPr/>
          </p:nvPicPr>
          <p:blipFill>
            <a:blip r:embed="rId4"/>
            <a:stretch>
              <a:fillRect/>
            </a:stretch>
          </p:blipFill>
          <p:spPr>
            <a:xfrm>
              <a:off x="554927" y="2549458"/>
              <a:ext cx="191250" cy="180000"/>
            </a:xfrm>
            <a:prstGeom prst="rect">
              <a:avLst/>
            </a:prstGeom>
          </p:spPr>
        </p:pic>
      </p:grpSp>
      <p:grpSp>
        <p:nvGrpSpPr>
          <p:cNvPr id="7" name="Grup 6"/>
          <p:cNvGrpSpPr/>
          <p:nvPr/>
        </p:nvGrpSpPr>
        <p:grpSpPr>
          <a:xfrm>
            <a:off x="554927" y="2970954"/>
            <a:ext cx="6287250" cy="369332"/>
            <a:chOff x="554927" y="2970954"/>
            <a:chExt cx="6287250" cy="369332"/>
          </a:xfrm>
        </p:grpSpPr>
        <p:sp>
          <p:nvSpPr>
            <p:cNvPr id="6" name="Dikdörtgen 5"/>
            <p:cNvSpPr/>
            <p:nvPr/>
          </p:nvSpPr>
          <p:spPr>
            <a:xfrm>
              <a:off x="746177" y="2970954"/>
              <a:ext cx="6096000" cy="369332"/>
            </a:xfrm>
            <a:prstGeom prst="rect">
              <a:avLst/>
            </a:prstGeom>
          </p:spPr>
          <p:txBody>
            <a:bodyPr>
              <a:spAutoFit/>
            </a:bodyPr>
            <a:lstStyle/>
            <a:p>
              <a:r>
                <a:rPr lang="tr-TR" dirty="0">
                  <a:solidFill>
                    <a:srgbClr val="575757"/>
                  </a:solidFill>
                </a:rPr>
                <a:t>Saçlarda kötü koku ve dökülme</a:t>
              </a:r>
            </a:p>
          </p:txBody>
        </p:sp>
        <p:pic>
          <p:nvPicPr>
            <p:cNvPr id="19" name="Resim 18"/>
            <p:cNvPicPr>
              <a:picLocks noChangeAspect="1"/>
            </p:cNvPicPr>
            <p:nvPr/>
          </p:nvPicPr>
          <p:blipFill>
            <a:blip r:embed="rId4"/>
            <a:stretch>
              <a:fillRect/>
            </a:stretch>
          </p:blipFill>
          <p:spPr>
            <a:xfrm>
              <a:off x="554927" y="3077510"/>
              <a:ext cx="191250" cy="180000"/>
            </a:xfrm>
            <a:prstGeom prst="rect">
              <a:avLst/>
            </a:prstGeom>
          </p:spPr>
        </p:pic>
      </p:grpSp>
      <p:grpSp>
        <p:nvGrpSpPr>
          <p:cNvPr id="22" name="Grup 21"/>
          <p:cNvGrpSpPr/>
          <p:nvPr/>
        </p:nvGrpSpPr>
        <p:grpSpPr>
          <a:xfrm>
            <a:off x="554927" y="3474586"/>
            <a:ext cx="6287250" cy="369332"/>
            <a:chOff x="554927" y="2970954"/>
            <a:chExt cx="6287250" cy="369332"/>
          </a:xfrm>
        </p:grpSpPr>
        <p:sp>
          <p:nvSpPr>
            <p:cNvPr id="23" name="Dikdörtgen 22"/>
            <p:cNvSpPr/>
            <p:nvPr/>
          </p:nvSpPr>
          <p:spPr>
            <a:xfrm>
              <a:off x="746177" y="2970954"/>
              <a:ext cx="6096000" cy="369332"/>
            </a:xfrm>
            <a:prstGeom prst="rect">
              <a:avLst/>
            </a:prstGeom>
          </p:spPr>
          <p:txBody>
            <a:bodyPr>
              <a:spAutoFit/>
            </a:bodyPr>
            <a:lstStyle/>
            <a:p>
              <a:r>
                <a:rPr lang="tr-TR" dirty="0">
                  <a:solidFill>
                    <a:srgbClr val="575757"/>
                  </a:solidFill>
                </a:rPr>
                <a:t>Tırnaklarda sararma</a:t>
              </a:r>
            </a:p>
          </p:txBody>
        </p:sp>
        <p:pic>
          <p:nvPicPr>
            <p:cNvPr id="24" name="Resim 23"/>
            <p:cNvPicPr>
              <a:picLocks noChangeAspect="1"/>
            </p:cNvPicPr>
            <p:nvPr/>
          </p:nvPicPr>
          <p:blipFill>
            <a:blip r:embed="rId4"/>
            <a:stretch>
              <a:fillRect/>
            </a:stretch>
          </p:blipFill>
          <p:spPr>
            <a:xfrm>
              <a:off x="554927" y="3077510"/>
              <a:ext cx="191250" cy="180000"/>
            </a:xfrm>
            <a:prstGeom prst="rect">
              <a:avLst/>
            </a:prstGeom>
          </p:spPr>
        </p:pic>
      </p:grpSp>
      <p:sp>
        <p:nvSpPr>
          <p:cNvPr id="25" name="Rectangle 13">
            <a:extLst>
              <a:ext uri="{FF2B5EF4-FFF2-40B4-BE49-F238E27FC236}">
                <a16:creationId xmlns:a16="http://schemas.microsoft.com/office/drawing/2014/main" id="{2855B1CD-12F1-AB43-9EFA-8D88E72AC4A9}"/>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6" name="Metin kutusu 25">
            <a:extLst>
              <a:ext uri="{FF2B5EF4-FFF2-40B4-BE49-F238E27FC236}">
                <a16:creationId xmlns:a16="http://schemas.microsoft.com/office/drawing/2014/main" id="{D61BD92C-0C07-9047-B491-9794FC9AED06}"/>
              </a:ext>
            </a:extLst>
          </p:cNvPr>
          <p:cNvSpPr txBox="1"/>
          <p:nvPr/>
        </p:nvSpPr>
        <p:spPr>
          <a:xfrm>
            <a:off x="11495712" y="5855671"/>
            <a:ext cx="495649" cy="461665"/>
          </a:xfrm>
          <a:prstGeom prst="rect">
            <a:avLst/>
          </a:prstGeom>
          <a:noFill/>
        </p:spPr>
        <p:txBody>
          <a:bodyPr wrap="none" rtlCol="0">
            <a:spAutoFit/>
          </a:bodyPr>
          <a:lstStyle/>
          <a:p>
            <a:pPr algn="r"/>
            <a:fld id="{D0F2F3F1-5144-AF4A-8EAB-513566FC3542}" type="slidenum">
              <a:rPr lang="tr-TR" sz="2400" b="1" smtClean="0">
                <a:solidFill>
                  <a:srgbClr val="DADADA"/>
                </a:solidFill>
              </a:rPr>
              <a:t>12</a:t>
            </a:fld>
            <a:endParaRPr lang="tr-TR" sz="2400" b="1" dirty="0">
              <a:solidFill>
                <a:srgbClr val="DADADA"/>
              </a:solidFill>
            </a:endParaRPr>
          </a:p>
        </p:txBody>
      </p:sp>
    </p:spTree>
    <p:extLst>
      <p:ext uri="{BB962C8B-B14F-4D97-AF65-F5344CB8AC3E}">
        <p14:creationId xmlns:p14="http://schemas.microsoft.com/office/powerpoint/2010/main" val="260582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50"/>
                                        <p:tgtEl>
                                          <p:spTgt spid="10"/>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50"/>
                                        <p:tgtEl>
                                          <p:spTgt spid="8"/>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250"/>
                                        <p:tgtEl>
                                          <p:spTgt spid="7"/>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11112" y="0"/>
            <a:ext cx="12212637" cy="6858000"/>
          </a:xfrm>
          <a:prstGeom prst="rect">
            <a:avLst/>
          </a:prstGeom>
          <a:blipFill dpi="0" rotWithShape="1">
            <a:blip r:embed="rId2"/>
            <a:srcRect/>
            <a:stretch>
              <a:fillRect l="-8000" t="-31000" r="-23000" b="-4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4" y="1089898"/>
            <a:ext cx="1005718" cy="2339102"/>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1005714" y="1089898"/>
            <a:ext cx="4566443" cy="1015663"/>
          </a:xfrm>
          <a:prstGeom prst="rect">
            <a:avLst/>
          </a:prstGeom>
          <a:noFill/>
        </p:spPr>
        <p:txBody>
          <a:bodyPr wrap="none" rtlCol="0">
            <a:spAutoFit/>
          </a:bodyPr>
          <a:lstStyle/>
          <a:p>
            <a:r>
              <a:rPr lang="tr-TR" sz="6000" b="1" dirty="0">
                <a:solidFill>
                  <a:schemeClr val="bg1"/>
                </a:solidFill>
              </a:rPr>
              <a:t>Katliam gibi…</a:t>
            </a:r>
          </a:p>
        </p:txBody>
      </p:sp>
      <p:sp>
        <p:nvSpPr>
          <p:cNvPr id="15" name="Rectangle 9"/>
          <p:cNvSpPr>
            <a:spLocks noChangeArrowheads="1"/>
          </p:cNvSpPr>
          <p:nvPr/>
        </p:nvSpPr>
        <p:spPr bwMode="auto">
          <a:xfrm>
            <a:off x="-5556"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6" name="Metin kutusu 15"/>
          <p:cNvSpPr txBox="1"/>
          <p:nvPr/>
        </p:nvSpPr>
        <p:spPr>
          <a:xfrm>
            <a:off x="1077141" y="2105561"/>
            <a:ext cx="3723968" cy="1015663"/>
          </a:xfrm>
          <a:prstGeom prst="rect">
            <a:avLst/>
          </a:prstGeom>
          <a:noFill/>
        </p:spPr>
        <p:txBody>
          <a:bodyPr wrap="none" rtlCol="0">
            <a:spAutoFit/>
          </a:bodyPr>
          <a:lstStyle/>
          <a:p>
            <a:r>
              <a:rPr lang="tr-TR" sz="2000" dirty="0">
                <a:solidFill>
                  <a:schemeClr val="bg1"/>
                </a:solidFill>
              </a:rPr>
              <a:t>Sigaradan dünyada her yıl yaklaşık</a:t>
            </a:r>
          </a:p>
          <a:p>
            <a:r>
              <a:rPr lang="tr-TR" sz="2000" dirty="0">
                <a:solidFill>
                  <a:schemeClr val="bg1"/>
                </a:solidFill>
              </a:rPr>
              <a:t>8 milyon kişi ölüyor,</a:t>
            </a:r>
          </a:p>
          <a:p>
            <a:r>
              <a:rPr lang="tr-TR" sz="2000" dirty="0">
                <a:solidFill>
                  <a:schemeClr val="bg1"/>
                </a:solidFill>
              </a:rPr>
              <a:t>yani günde ortalama 22 bin kişi...</a:t>
            </a:r>
          </a:p>
        </p:txBody>
      </p:sp>
      <p:pic>
        <p:nvPicPr>
          <p:cNvPr id="17" name="Resim 16">
            <a:extLst>
              <a:ext uri="{FF2B5EF4-FFF2-40B4-BE49-F238E27FC236}">
                <a16:creationId xmlns:a16="http://schemas.microsoft.com/office/drawing/2014/main" id="{B4BDFDED-A648-9D4B-92E9-B589E6A3FE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373" y="5792222"/>
            <a:ext cx="3505200" cy="596900"/>
          </a:xfrm>
          <a:prstGeom prst="rect">
            <a:avLst/>
          </a:prstGeom>
        </p:spPr>
      </p:pic>
      <p:sp>
        <p:nvSpPr>
          <p:cNvPr id="18" name="Rectangle 13">
            <a:extLst>
              <a:ext uri="{FF2B5EF4-FFF2-40B4-BE49-F238E27FC236}">
                <a16:creationId xmlns:a16="http://schemas.microsoft.com/office/drawing/2014/main" id="{B1536CA7-8A86-0647-BCDB-04DEB749F3F1}"/>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9" name="Metin kutusu 18">
            <a:extLst>
              <a:ext uri="{FF2B5EF4-FFF2-40B4-BE49-F238E27FC236}">
                <a16:creationId xmlns:a16="http://schemas.microsoft.com/office/drawing/2014/main" id="{C2FB9EA2-44B1-6D4C-8F6C-1A777A83436E}"/>
              </a:ext>
            </a:extLst>
          </p:cNvPr>
          <p:cNvSpPr txBox="1"/>
          <p:nvPr/>
        </p:nvSpPr>
        <p:spPr>
          <a:xfrm>
            <a:off x="11495712" y="5855671"/>
            <a:ext cx="495649" cy="461665"/>
          </a:xfrm>
          <a:prstGeom prst="rect">
            <a:avLst/>
          </a:prstGeom>
          <a:noFill/>
        </p:spPr>
        <p:txBody>
          <a:bodyPr wrap="none" rtlCol="0">
            <a:spAutoFit/>
          </a:bodyPr>
          <a:lstStyle/>
          <a:p>
            <a:pPr algn="r"/>
            <a:fld id="{D0F2F3F1-5144-AF4A-8EAB-513566FC3542}" type="slidenum">
              <a:rPr lang="tr-TR" sz="2400" b="1" smtClean="0">
                <a:solidFill>
                  <a:srgbClr val="DADADA"/>
                </a:solidFill>
              </a:rPr>
              <a:t>13</a:t>
            </a:fld>
            <a:endParaRPr lang="tr-TR" sz="2400" b="1" dirty="0">
              <a:solidFill>
                <a:srgbClr val="DADADA"/>
              </a:solidFill>
            </a:endParaRPr>
          </a:p>
        </p:txBody>
      </p:sp>
    </p:spTree>
    <p:extLst>
      <p:ext uri="{BB962C8B-B14F-4D97-AF65-F5344CB8AC3E}">
        <p14:creationId xmlns:p14="http://schemas.microsoft.com/office/powerpoint/2010/main" val="196607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50"/>
                                        <p:tgtEl>
                                          <p:spTgt spid="1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50"/>
                                        <p:tgtEl>
                                          <p:spTgt spid="15"/>
                                        </p:tgtEl>
                                      </p:cBhvr>
                                    </p:animEffect>
                                  </p:childTnLst>
                                </p:cTn>
                              </p:par>
                            </p:childTnLst>
                          </p:cTn>
                        </p:par>
                        <p:par>
                          <p:cTn id="16" fill="hold">
                            <p:stCondLst>
                              <p:cond delay="750"/>
                            </p:stCondLst>
                            <p:childTnLst>
                              <p:par>
                                <p:cTn id="17" presetID="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250" fill="hold"/>
                                        <p:tgtEl>
                                          <p:spTgt spid="9"/>
                                        </p:tgtEl>
                                        <p:attrNameLst>
                                          <p:attrName>ppt_x</p:attrName>
                                        </p:attrNameLst>
                                      </p:cBhvr>
                                      <p:tavLst>
                                        <p:tav tm="0">
                                          <p:val>
                                            <p:strVal val="0-#ppt_w/2"/>
                                          </p:val>
                                        </p:tav>
                                        <p:tav tm="100000">
                                          <p:val>
                                            <p:strVal val="#ppt_x"/>
                                          </p:val>
                                        </p:tav>
                                      </p:tavLst>
                                    </p:anim>
                                    <p:anim calcmode="lin" valueType="num">
                                      <p:cBhvr additive="base">
                                        <p:cTn id="20" dur="250" fill="hold"/>
                                        <p:tgtEl>
                                          <p:spTgt spid="9"/>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250"/>
                                        <p:tgtEl>
                                          <p:spTgt spid="14"/>
                                        </p:tgtEl>
                                      </p:cBhvr>
                                    </p:animEffect>
                                  </p:childTnLst>
                                </p:cTn>
                              </p:par>
                            </p:childTnLst>
                          </p:cTn>
                        </p:par>
                        <p:par>
                          <p:cTn id="25" fill="hold">
                            <p:stCondLst>
                              <p:cond delay="1250"/>
                            </p:stCondLst>
                            <p:childTnLst>
                              <p:par>
                                <p:cTn id="26" presetID="22" presetClass="entr" presetSubtype="1"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up)">
                                      <p:cBhvr>
                                        <p:cTn id="28"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3" grpId="0" animBg="1"/>
      <p:bldP spid="14" grpId="0"/>
      <p:bldP spid="15" grpId="0" animBg="1"/>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25</a:t>
                </a:r>
              </a:p>
            </p:txBody>
          </p:sp>
        </p:grpSp>
        <p:pic>
          <p:nvPicPr>
            <p:cNvPr id="123" name="Resim 122"/>
            <p:cNvPicPr>
              <a:picLocks noChangeAspect="1"/>
            </p:cNvPicPr>
            <p:nvPr/>
          </p:nvPicPr>
          <p:blipFill>
            <a:blip r:embed="rId5"/>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pic>
        <p:nvPicPr>
          <p:cNvPr id="2" name="Tütün Endüstrisi Kamu Spot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3952577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
                                        </p:tgtEl>
                                      </p:cBhvr>
                                    </p:cmd>
                                  </p:childTnLst>
                                </p:cTn>
                              </p:par>
                            </p:childTnLst>
                          </p:cTn>
                        </p:par>
                      </p:childTnLst>
                    </p:cTn>
                  </p:par>
                </p:childTnLst>
              </p:cTn>
              <p:nextCondLst>
                <p:cond evt="onClick" delay="0">
                  <p:tgtEl>
                    <p:spTgt spid="2"/>
                  </p:tgtEl>
                </p:cond>
              </p:nextCondLst>
            </p:seq>
            <p:video>
              <p:cMediaNode vol="80000">
                <p:cTn id="25" fill="hold" display="0">
                  <p:stCondLst>
                    <p:cond delay="indefinite"/>
                  </p:stCondLst>
                </p:cTn>
                <p:tgtEl>
                  <p:spTgt spid="2"/>
                </p:tgtEl>
              </p:cMediaNode>
            </p:video>
          </p:childTnLst>
        </p:cTn>
      </p:par>
    </p:tnLst>
    <p:bldLst>
      <p:bldP spid="13" grpId="0" animBg="1"/>
      <p:bldP spid="15"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9998633" cy="1015663"/>
          </a:xfrm>
          <a:prstGeom prst="rect">
            <a:avLst/>
          </a:prstGeom>
          <a:noFill/>
        </p:spPr>
        <p:txBody>
          <a:bodyPr wrap="square" rtlCol="0">
            <a:spAutoFit/>
          </a:bodyPr>
          <a:lstStyle/>
          <a:p>
            <a:r>
              <a:rPr lang="tr-TR" sz="6000" b="1" dirty="0"/>
              <a:t>Sigaranın tetiklediği hastalıklar</a:t>
            </a:r>
          </a:p>
        </p:txBody>
      </p:sp>
      <p:grpSp>
        <p:nvGrpSpPr>
          <p:cNvPr id="29" name="Grup 28"/>
          <p:cNvGrpSpPr/>
          <p:nvPr/>
        </p:nvGrpSpPr>
        <p:grpSpPr>
          <a:xfrm>
            <a:off x="554927" y="2568516"/>
            <a:ext cx="4617526" cy="707886"/>
            <a:chOff x="554927" y="1881525"/>
            <a:chExt cx="4617526" cy="707886"/>
          </a:xfrm>
        </p:grpSpPr>
        <p:sp>
          <p:nvSpPr>
            <p:cNvPr id="30" name="Metin kutusu 29"/>
            <p:cNvSpPr txBox="1"/>
            <p:nvPr/>
          </p:nvSpPr>
          <p:spPr>
            <a:xfrm>
              <a:off x="746177" y="1881525"/>
              <a:ext cx="4426276" cy="707886"/>
            </a:xfrm>
            <a:prstGeom prst="rect">
              <a:avLst/>
            </a:prstGeom>
            <a:noFill/>
          </p:spPr>
          <p:txBody>
            <a:bodyPr wrap="none" rtlCol="0">
              <a:spAutoFit/>
            </a:bodyPr>
            <a:lstStyle/>
            <a:p>
              <a:r>
                <a:rPr lang="tr-TR" sz="2000" dirty="0">
                  <a:solidFill>
                    <a:srgbClr val="575757"/>
                  </a:solidFill>
                </a:rPr>
                <a:t>Ciğerlerdeki ve kalpteki kan damarlarının</a:t>
              </a:r>
            </a:p>
            <a:p>
              <a:r>
                <a:rPr lang="tr-TR" sz="2000" dirty="0">
                  <a:solidFill>
                    <a:srgbClr val="575757"/>
                  </a:solidFill>
                </a:rPr>
                <a:t>daralması ve kalınlaşması</a:t>
              </a:r>
            </a:p>
          </p:txBody>
        </p:sp>
        <p:pic>
          <p:nvPicPr>
            <p:cNvPr id="31" name="Resim 30"/>
            <p:cNvPicPr>
              <a:picLocks noChangeAspect="1"/>
            </p:cNvPicPr>
            <p:nvPr/>
          </p:nvPicPr>
          <p:blipFill>
            <a:blip r:embed="rId3"/>
            <a:stretch>
              <a:fillRect/>
            </a:stretch>
          </p:blipFill>
          <p:spPr>
            <a:xfrm>
              <a:off x="554927" y="1991580"/>
              <a:ext cx="191250" cy="180000"/>
            </a:xfrm>
            <a:prstGeom prst="rect">
              <a:avLst/>
            </a:prstGeom>
          </p:spPr>
        </p:pic>
      </p:grpSp>
      <p:grpSp>
        <p:nvGrpSpPr>
          <p:cNvPr id="32" name="Grup 31"/>
          <p:cNvGrpSpPr/>
          <p:nvPr/>
        </p:nvGrpSpPr>
        <p:grpSpPr>
          <a:xfrm>
            <a:off x="554927" y="3386457"/>
            <a:ext cx="6287250" cy="369332"/>
            <a:chOff x="554927" y="2447025"/>
            <a:chExt cx="6287250" cy="369332"/>
          </a:xfrm>
        </p:grpSpPr>
        <p:sp>
          <p:nvSpPr>
            <p:cNvPr id="33" name="Dikdörtgen 32"/>
            <p:cNvSpPr/>
            <p:nvPr/>
          </p:nvSpPr>
          <p:spPr>
            <a:xfrm>
              <a:off x="746177" y="2447025"/>
              <a:ext cx="6096000" cy="369332"/>
            </a:xfrm>
            <a:prstGeom prst="rect">
              <a:avLst/>
            </a:prstGeom>
          </p:spPr>
          <p:txBody>
            <a:bodyPr>
              <a:spAutoFit/>
            </a:bodyPr>
            <a:lstStyle/>
            <a:p>
              <a:r>
                <a:rPr lang="tr-TR" dirty="0">
                  <a:solidFill>
                    <a:srgbClr val="575757"/>
                  </a:solidFill>
                </a:rPr>
                <a:t>Solunumla ilgili enfeksiyonlar</a:t>
              </a:r>
            </a:p>
          </p:txBody>
        </p:sp>
        <p:pic>
          <p:nvPicPr>
            <p:cNvPr id="34" name="Resim 33"/>
            <p:cNvPicPr>
              <a:picLocks noChangeAspect="1"/>
            </p:cNvPicPr>
            <p:nvPr/>
          </p:nvPicPr>
          <p:blipFill>
            <a:blip r:embed="rId3"/>
            <a:stretch>
              <a:fillRect/>
            </a:stretch>
          </p:blipFill>
          <p:spPr>
            <a:xfrm>
              <a:off x="554927" y="2549458"/>
              <a:ext cx="191250" cy="180000"/>
            </a:xfrm>
            <a:prstGeom prst="rect">
              <a:avLst/>
            </a:prstGeom>
          </p:spPr>
        </p:pic>
      </p:grpSp>
      <p:grpSp>
        <p:nvGrpSpPr>
          <p:cNvPr id="35" name="Grup 34"/>
          <p:cNvGrpSpPr/>
          <p:nvPr/>
        </p:nvGrpSpPr>
        <p:grpSpPr>
          <a:xfrm>
            <a:off x="554927" y="3910386"/>
            <a:ext cx="6287250" cy="369332"/>
            <a:chOff x="554927" y="2970954"/>
            <a:chExt cx="6287250" cy="369332"/>
          </a:xfrm>
        </p:grpSpPr>
        <p:sp>
          <p:nvSpPr>
            <p:cNvPr id="36" name="Dikdörtgen 35"/>
            <p:cNvSpPr/>
            <p:nvPr/>
          </p:nvSpPr>
          <p:spPr>
            <a:xfrm>
              <a:off x="746177" y="2970954"/>
              <a:ext cx="6096000" cy="369332"/>
            </a:xfrm>
            <a:prstGeom prst="rect">
              <a:avLst/>
            </a:prstGeom>
          </p:spPr>
          <p:txBody>
            <a:bodyPr>
              <a:spAutoFit/>
            </a:bodyPr>
            <a:lstStyle/>
            <a:p>
              <a:r>
                <a:rPr lang="tr-TR" dirty="0">
                  <a:solidFill>
                    <a:srgbClr val="575757"/>
                  </a:solidFill>
                </a:rPr>
                <a:t>Kronik bronşit</a:t>
              </a:r>
            </a:p>
          </p:txBody>
        </p:sp>
        <p:pic>
          <p:nvPicPr>
            <p:cNvPr id="37" name="Resim 36"/>
            <p:cNvPicPr>
              <a:picLocks noChangeAspect="1"/>
            </p:cNvPicPr>
            <p:nvPr/>
          </p:nvPicPr>
          <p:blipFill>
            <a:blip r:embed="rId3"/>
            <a:stretch>
              <a:fillRect/>
            </a:stretch>
          </p:blipFill>
          <p:spPr>
            <a:xfrm>
              <a:off x="554927" y="3077510"/>
              <a:ext cx="191250" cy="180000"/>
            </a:xfrm>
            <a:prstGeom prst="rect">
              <a:avLst/>
            </a:prstGeom>
          </p:spPr>
        </p:pic>
      </p:grpSp>
      <p:grpSp>
        <p:nvGrpSpPr>
          <p:cNvPr id="38" name="Grup 37"/>
          <p:cNvGrpSpPr/>
          <p:nvPr/>
        </p:nvGrpSpPr>
        <p:grpSpPr>
          <a:xfrm>
            <a:off x="554927" y="4433682"/>
            <a:ext cx="6287250" cy="369332"/>
            <a:chOff x="554927" y="2970954"/>
            <a:chExt cx="6287250" cy="369332"/>
          </a:xfrm>
        </p:grpSpPr>
        <p:sp>
          <p:nvSpPr>
            <p:cNvPr id="39" name="Dikdörtgen 38"/>
            <p:cNvSpPr/>
            <p:nvPr/>
          </p:nvSpPr>
          <p:spPr>
            <a:xfrm>
              <a:off x="746177" y="2970954"/>
              <a:ext cx="6096000" cy="369332"/>
            </a:xfrm>
            <a:prstGeom prst="rect">
              <a:avLst/>
            </a:prstGeom>
          </p:spPr>
          <p:txBody>
            <a:bodyPr>
              <a:spAutoFit/>
            </a:bodyPr>
            <a:lstStyle/>
            <a:p>
              <a:r>
                <a:rPr lang="tr-TR" dirty="0">
                  <a:solidFill>
                    <a:srgbClr val="575757"/>
                  </a:solidFill>
                </a:rPr>
                <a:t>Zatürre</a:t>
              </a:r>
            </a:p>
          </p:txBody>
        </p:sp>
        <p:pic>
          <p:nvPicPr>
            <p:cNvPr id="40" name="Resim 39"/>
            <p:cNvPicPr>
              <a:picLocks noChangeAspect="1"/>
            </p:cNvPicPr>
            <p:nvPr/>
          </p:nvPicPr>
          <p:blipFill>
            <a:blip r:embed="rId3"/>
            <a:stretch>
              <a:fillRect/>
            </a:stretch>
          </p:blipFill>
          <p:spPr>
            <a:xfrm>
              <a:off x="554927" y="3077510"/>
              <a:ext cx="191250" cy="180000"/>
            </a:xfrm>
            <a:prstGeom prst="rect">
              <a:avLst/>
            </a:prstGeom>
          </p:spPr>
        </p:pic>
      </p:grpSp>
      <p:sp>
        <p:nvSpPr>
          <p:cNvPr id="8" name="Freeform 5"/>
          <p:cNvSpPr>
            <a:spLocks/>
          </p:cNvSpPr>
          <p:nvPr/>
        </p:nvSpPr>
        <p:spPr bwMode="auto">
          <a:xfrm>
            <a:off x="7026275" y="158432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72087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250" fill="hold"/>
                                        <p:tgtEl>
                                          <p:spTgt spid="8"/>
                                        </p:tgtEl>
                                        <p:attrNameLst>
                                          <p:attrName>ppt_x</p:attrName>
                                        </p:attrNameLst>
                                      </p:cBhvr>
                                      <p:tavLst>
                                        <p:tav tm="0">
                                          <p:val>
                                            <p:strVal val="1+#ppt_w/2"/>
                                          </p:val>
                                        </p:tav>
                                        <p:tav tm="100000">
                                          <p:val>
                                            <p:strVal val="#ppt_x"/>
                                          </p:val>
                                        </p:tav>
                                      </p:tavLst>
                                    </p:anim>
                                    <p:anim calcmode="lin" valueType="num">
                                      <p:cBhvr additive="base">
                                        <p:cTn id="17" dur="25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250"/>
                                        <p:tgtEl>
                                          <p:spTgt spid="29"/>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250"/>
                                        <p:tgtEl>
                                          <p:spTgt spid="32"/>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250"/>
                                        <p:tgtEl>
                                          <p:spTgt spid="35"/>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2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10877407" cy="1015663"/>
          </a:xfrm>
          <a:prstGeom prst="rect">
            <a:avLst/>
          </a:prstGeom>
          <a:noFill/>
        </p:spPr>
        <p:txBody>
          <a:bodyPr wrap="square" rtlCol="0">
            <a:spAutoFit/>
          </a:bodyPr>
          <a:lstStyle/>
          <a:p>
            <a:r>
              <a:rPr lang="tr-TR" sz="6000" b="1" dirty="0"/>
              <a:t>Sigaranın tetiklediği hastalıklar</a:t>
            </a:r>
          </a:p>
        </p:txBody>
      </p:sp>
      <p:grpSp>
        <p:nvGrpSpPr>
          <p:cNvPr id="29" name="Grup 28"/>
          <p:cNvGrpSpPr/>
          <p:nvPr/>
        </p:nvGrpSpPr>
        <p:grpSpPr>
          <a:xfrm>
            <a:off x="554927" y="2532384"/>
            <a:ext cx="3883799" cy="400110"/>
            <a:chOff x="554927" y="1881525"/>
            <a:chExt cx="3883799" cy="400110"/>
          </a:xfrm>
        </p:grpSpPr>
        <p:sp>
          <p:nvSpPr>
            <p:cNvPr id="30" name="Metin kutusu 29"/>
            <p:cNvSpPr txBox="1"/>
            <p:nvPr/>
          </p:nvSpPr>
          <p:spPr>
            <a:xfrm>
              <a:off x="746177" y="1881525"/>
              <a:ext cx="3692549" cy="400110"/>
            </a:xfrm>
            <a:prstGeom prst="rect">
              <a:avLst/>
            </a:prstGeom>
            <a:noFill/>
          </p:spPr>
          <p:txBody>
            <a:bodyPr wrap="none" rtlCol="0">
              <a:spAutoFit/>
            </a:bodyPr>
            <a:lstStyle/>
            <a:p>
              <a:r>
                <a:rPr lang="tr-TR" sz="2000" dirty="0">
                  <a:solidFill>
                    <a:srgbClr val="575757"/>
                  </a:solidFill>
                </a:rPr>
                <a:t>Kalp krizi ve kalple ilgili hastalıklar</a:t>
              </a:r>
            </a:p>
          </p:txBody>
        </p:sp>
        <p:pic>
          <p:nvPicPr>
            <p:cNvPr id="31" name="Resim 30"/>
            <p:cNvPicPr>
              <a:picLocks noChangeAspect="1"/>
            </p:cNvPicPr>
            <p:nvPr/>
          </p:nvPicPr>
          <p:blipFill>
            <a:blip r:embed="rId3"/>
            <a:stretch>
              <a:fillRect/>
            </a:stretch>
          </p:blipFill>
          <p:spPr>
            <a:xfrm>
              <a:off x="554927" y="1991580"/>
              <a:ext cx="191250" cy="180000"/>
            </a:xfrm>
            <a:prstGeom prst="rect">
              <a:avLst/>
            </a:prstGeom>
          </p:spPr>
        </p:pic>
      </p:grpSp>
      <p:grpSp>
        <p:nvGrpSpPr>
          <p:cNvPr id="32" name="Grup 31"/>
          <p:cNvGrpSpPr/>
          <p:nvPr/>
        </p:nvGrpSpPr>
        <p:grpSpPr>
          <a:xfrm>
            <a:off x="554927" y="3087244"/>
            <a:ext cx="6287250" cy="369332"/>
            <a:chOff x="554927" y="2447025"/>
            <a:chExt cx="6287250" cy="369332"/>
          </a:xfrm>
        </p:grpSpPr>
        <p:sp>
          <p:nvSpPr>
            <p:cNvPr id="33" name="Dikdörtgen 32"/>
            <p:cNvSpPr/>
            <p:nvPr/>
          </p:nvSpPr>
          <p:spPr>
            <a:xfrm>
              <a:off x="746177" y="2447025"/>
              <a:ext cx="6096000" cy="369332"/>
            </a:xfrm>
            <a:prstGeom prst="rect">
              <a:avLst/>
            </a:prstGeom>
          </p:spPr>
          <p:txBody>
            <a:bodyPr>
              <a:spAutoFit/>
            </a:bodyPr>
            <a:lstStyle/>
            <a:p>
              <a:r>
                <a:rPr lang="tr-TR" dirty="0">
                  <a:solidFill>
                    <a:srgbClr val="575757"/>
                  </a:solidFill>
                </a:rPr>
                <a:t>Damar hastalıkları</a:t>
              </a:r>
            </a:p>
          </p:txBody>
        </p:sp>
        <p:pic>
          <p:nvPicPr>
            <p:cNvPr id="34" name="Resim 33"/>
            <p:cNvPicPr>
              <a:picLocks noChangeAspect="1"/>
            </p:cNvPicPr>
            <p:nvPr/>
          </p:nvPicPr>
          <p:blipFill>
            <a:blip r:embed="rId3"/>
            <a:stretch>
              <a:fillRect/>
            </a:stretch>
          </p:blipFill>
          <p:spPr>
            <a:xfrm>
              <a:off x="554927" y="2549458"/>
              <a:ext cx="191250" cy="180000"/>
            </a:xfrm>
            <a:prstGeom prst="rect">
              <a:avLst/>
            </a:prstGeom>
          </p:spPr>
        </p:pic>
      </p:grpSp>
      <p:grpSp>
        <p:nvGrpSpPr>
          <p:cNvPr id="35" name="Grup 34"/>
          <p:cNvGrpSpPr/>
          <p:nvPr/>
        </p:nvGrpSpPr>
        <p:grpSpPr>
          <a:xfrm>
            <a:off x="554927" y="3613142"/>
            <a:ext cx="6287250" cy="369332"/>
            <a:chOff x="554927" y="2970954"/>
            <a:chExt cx="6287250" cy="369332"/>
          </a:xfrm>
        </p:grpSpPr>
        <p:sp>
          <p:nvSpPr>
            <p:cNvPr id="36" name="Dikdörtgen 35"/>
            <p:cNvSpPr/>
            <p:nvPr/>
          </p:nvSpPr>
          <p:spPr>
            <a:xfrm>
              <a:off x="746177" y="2970954"/>
              <a:ext cx="6096000" cy="369332"/>
            </a:xfrm>
            <a:prstGeom prst="rect">
              <a:avLst/>
            </a:prstGeom>
          </p:spPr>
          <p:txBody>
            <a:bodyPr>
              <a:spAutoFit/>
            </a:bodyPr>
            <a:lstStyle/>
            <a:p>
              <a:r>
                <a:rPr lang="tr-TR" dirty="0">
                  <a:solidFill>
                    <a:srgbClr val="575757"/>
                  </a:solidFill>
                </a:rPr>
                <a:t>Kronik baş ağrıları</a:t>
              </a:r>
            </a:p>
          </p:txBody>
        </p:sp>
        <p:pic>
          <p:nvPicPr>
            <p:cNvPr id="37" name="Resim 36"/>
            <p:cNvPicPr>
              <a:picLocks noChangeAspect="1"/>
            </p:cNvPicPr>
            <p:nvPr/>
          </p:nvPicPr>
          <p:blipFill>
            <a:blip r:embed="rId3"/>
            <a:stretch>
              <a:fillRect/>
            </a:stretch>
          </p:blipFill>
          <p:spPr>
            <a:xfrm>
              <a:off x="554927" y="3077510"/>
              <a:ext cx="191250" cy="180000"/>
            </a:xfrm>
            <a:prstGeom prst="rect">
              <a:avLst/>
            </a:prstGeom>
          </p:spPr>
        </p:pic>
      </p:grpSp>
      <p:grpSp>
        <p:nvGrpSpPr>
          <p:cNvPr id="38" name="Grup 37"/>
          <p:cNvGrpSpPr/>
          <p:nvPr/>
        </p:nvGrpSpPr>
        <p:grpSpPr>
          <a:xfrm>
            <a:off x="554927" y="4136438"/>
            <a:ext cx="6287250" cy="369332"/>
            <a:chOff x="554927" y="2970954"/>
            <a:chExt cx="6287250" cy="369332"/>
          </a:xfrm>
        </p:grpSpPr>
        <p:sp>
          <p:nvSpPr>
            <p:cNvPr id="39" name="Dikdörtgen 38"/>
            <p:cNvSpPr/>
            <p:nvPr/>
          </p:nvSpPr>
          <p:spPr>
            <a:xfrm>
              <a:off x="746177" y="2970954"/>
              <a:ext cx="6096000" cy="369332"/>
            </a:xfrm>
            <a:prstGeom prst="rect">
              <a:avLst/>
            </a:prstGeom>
          </p:spPr>
          <p:txBody>
            <a:bodyPr>
              <a:spAutoFit/>
            </a:bodyPr>
            <a:lstStyle/>
            <a:p>
              <a:r>
                <a:rPr lang="tr-TR" dirty="0">
                  <a:solidFill>
                    <a:srgbClr val="575757"/>
                  </a:solidFill>
                </a:rPr>
                <a:t>Mide ülseri</a:t>
              </a:r>
            </a:p>
          </p:txBody>
        </p:sp>
        <p:pic>
          <p:nvPicPr>
            <p:cNvPr id="40" name="Resim 39"/>
            <p:cNvPicPr>
              <a:picLocks noChangeAspect="1"/>
            </p:cNvPicPr>
            <p:nvPr/>
          </p:nvPicPr>
          <p:blipFill>
            <a:blip r:embed="rId3"/>
            <a:stretch>
              <a:fillRect/>
            </a:stretch>
          </p:blipFill>
          <p:spPr>
            <a:xfrm>
              <a:off x="554927" y="3077510"/>
              <a:ext cx="191250" cy="180000"/>
            </a:xfrm>
            <a:prstGeom prst="rect">
              <a:avLst/>
            </a:prstGeom>
          </p:spPr>
        </p:pic>
      </p:grpSp>
      <p:sp>
        <p:nvSpPr>
          <p:cNvPr id="8" name="Freeform 5"/>
          <p:cNvSpPr>
            <a:spLocks/>
          </p:cNvSpPr>
          <p:nvPr/>
        </p:nvSpPr>
        <p:spPr bwMode="auto">
          <a:xfrm>
            <a:off x="7026275" y="158432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a:stretch>
          </a:blipFill>
          <a:ln>
            <a:noFill/>
          </a:ln>
        </p:spPr>
        <p:txBody>
          <a:bodyPr vert="horz" wrap="square" lIns="91440" tIns="45720" rIns="91440" bIns="45720" numCol="1" anchor="t" anchorCtr="0" compatLnSpc="1">
            <a:prstTxWarp prst="textNoShape">
              <a:avLst/>
            </a:prstTxWarp>
          </a:bodyPr>
          <a:lstStyle/>
          <a:p>
            <a:endParaRPr lang="tr-TR"/>
          </a:p>
        </p:txBody>
      </p:sp>
      <p:grpSp>
        <p:nvGrpSpPr>
          <p:cNvPr id="25" name="Grup 24"/>
          <p:cNvGrpSpPr/>
          <p:nvPr/>
        </p:nvGrpSpPr>
        <p:grpSpPr>
          <a:xfrm>
            <a:off x="554927" y="4607611"/>
            <a:ext cx="6287250" cy="369332"/>
            <a:chOff x="554927" y="2970954"/>
            <a:chExt cx="6287250" cy="369332"/>
          </a:xfrm>
        </p:grpSpPr>
        <p:sp>
          <p:nvSpPr>
            <p:cNvPr id="41" name="Dikdörtgen 40"/>
            <p:cNvSpPr/>
            <p:nvPr/>
          </p:nvSpPr>
          <p:spPr>
            <a:xfrm>
              <a:off x="746177" y="2970954"/>
              <a:ext cx="6096000" cy="369332"/>
            </a:xfrm>
            <a:prstGeom prst="rect">
              <a:avLst/>
            </a:prstGeom>
          </p:spPr>
          <p:txBody>
            <a:bodyPr>
              <a:spAutoFit/>
            </a:bodyPr>
            <a:lstStyle/>
            <a:p>
              <a:r>
                <a:rPr lang="tr-TR" dirty="0">
                  <a:solidFill>
                    <a:srgbClr val="575757"/>
                  </a:solidFill>
                </a:rPr>
                <a:t>Astım</a:t>
              </a:r>
            </a:p>
          </p:txBody>
        </p:sp>
        <p:pic>
          <p:nvPicPr>
            <p:cNvPr id="42" name="Resim 41"/>
            <p:cNvPicPr>
              <a:picLocks noChangeAspect="1"/>
            </p:cNvPicPr>
            <p:nvPr/>
          </p:nvPicPr>
          <p:blipFill>
            <a:blip r:embed="rId3"/>
            <a:stretch>
              <a:fillRect/>
            </a:stretch>
          </p:blipFill>
          <p:spPr>
            <a:xfrm>
              <a:off x="554927" y="3077510"/>
              <a:ext cx="191250" cy="180000"/>
            </a:xfrm>
            <a:prstGeom prst="rect">
              <a:avLst/>
            </a:prstGeom>
          </p:spPr>
        </p:pic>
      </p:grpSp>
    </p:spTree>
    <p:extLst>
      <p:ext uri="{BB962C8B-B14F-4D97-AF65-F5344CB8AC3E}">
        <p14:creationId xmlns:p14="http://schemas.microsoft.com/office/powerpoint/2010/main" val="232568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250" fill="hold"/>
                                        <p:tgtEl>
                                          <p:spTgt spid="8"/>
                                        </p:tgtEl>
                                        <p:attrNameLst>
                                          <p:attrName>ppt_x</p:attrName>
                                        </p:attrNameLst>
                                      </p:cBhvr>
                                      <p:tavLst>
                                        <p:tav tm="0">
                                          <p:val>
                                            <p:strVal val="1+#ppt_w/2"/>
                                          </p:val>
                                        </p:tav>
                                        <p:tav tm="100000">
                                          <p:val>
                                            <p:strVal val="#ppt_x"/>
                                          </p:val>
                                        </p:tav>
                                      </p:tavLst>
                                    </p:anim>
                                    <p:anim calcmode="lin" valueType="num">
                                      <p:cBhvr additive="base">
                                        <p:cTn id="17" dur="25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250"/>
                                        <p:tgtEl>
                                          <p:spTgt spid="29"/>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250"/>
                                        <p:tgtEl>
                                          <p:spTgt spid="32"/>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250"/>
                                        <p:tgtEl>
                                          <p:spTgt spid="35"/>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250"/>
                                        <p:tgtEl>
                                          <p:spTgt spid="38"/>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10972410" cy="1015663"/>
          </a:xfrm>
          <a:prstGeom prst="rect">
            <a:avLst/>
          </a:prstGeom>
          <a:noFill/>
        </p:spPr>
        <p:txBody>
          <a:bodyPr wrap="square" rtlCol="0">
            <a:spAutoFit/>
          </a:bodyPr>
          <a:lstStyle/>
          <a:p>
            <a:r>
              <a:rPr lang="tr-TR" sz="6000" b="1" dirty="0"/>
              <a:t>Sigaranın tetiklediği hastalıklar</a:t>
            </a:r>
          </a:p>
        </p:txBody>
      </p:sp>
      <p:grpSp>
        <p:nvGrpSpPr>
          <p:cNvPr id="29" name="Grup 28"/>
          <p:cNvGrpSpPr/>
          <p:nvPr/>
        </p:nvGrpSpPr>
        <p:grpSpPr>
          <a:xfrm>
            <a:off x="554927" y="2568516"/>
            <a:ext cx="3531139" cy="646331"/>
            <a:chOff x="554927" y="1881525"/>
            <a:chExt cx="3531139" cy="646331"/>
          </a:xfrm>
        </p:grpSpPr>
        <p:sp>
          <p:nvSpPr>
            <p:cNvPr id="30" name="Metin kutusu 29"/>
            <p:cNvSpPr txBox="1"/>
            <p:nvPr/>
          </p:nvSpPr>
          <p:spPr>
            <a:xfrm>
              <a:off x="746177" y="1881525"/>
              <a:ext cx="3339889" cy="646331"/>
            </a:xfrm>
            <a:prstGeom prst="rect">
              <a:avLst/>
            </a:prstGeom>
            <a:noFill/>
          </p:spPr>
          <p:txBody>
            <a:bodyPr wrap="none" rtlCol="0">
              <a:spAutoFit/>
            </a:bodyPr>
            <a:lstStyle/>
            <a:p>
              <a:r>
                <a:rPr lang="tr-TR" dirty="0">
                  <a:solidFill>
                    <a:srgbClr val="575757"/>
                  </a:solidFill>
                </a:rPr>
                <a:t>Akciğer, böbrek, pankreas, gırtlak,</a:t>
              </a:r>
            </a:p>
            <a:p>
              <a:r>
                <a:rPr lang="tr-TR" dirty="0">
                  <a:solidFill>
                    <a:srgbClr val="575757"/>
                  </a:solidFill>
                </a:rPr>
                <a:t>mesane, rahim ve mide kanseri</a:t>
              </a:r>
            </a:p>
          </p:txBody>
        </p:sp>
        <p:pic>
          <p:nvPicPr>
            <p:cNvPr id="31" name="Resim 30"/>
            <p:cNvPicPr>
              <a:picLocks noChangeAspect="1"/>
            </p:cNvPicPr>
            <p:nvPr/>
          </p:nvPicPr>
          <p:blipFill>
            <a:blip r:embed="rId3"/>
            <a:stretch>
              <a:fillRect/>
            </a:stretch>
          </p:blipFill>
          <p:spPr>
            <a:xfrm>
              <a:off x="554927" y="1991580"/>
              <a:ext cx="191250" cy="180000"/>
            </a:xfrm>
            <a:prstGeom prst="rect">
              <a:avLst/>
            </a:prstGeom>
          </p:spPr>
        </p:pic>
      </p:grpSp>
      <p:grpSp>
        <p:nvGrpSpPr>
          <p:cNvPr id="32" name="Grup 31"/>
          <p:cNvGrpSpPr/>
          <p:nvPr/>
        </p:nvGrpSpPr>
        <p:grpSpPr>
          <a:xfrm>
            <a:off x="554927" y="3386457"/>
            <a:ext cx="6287250" cy="369332"/>
            <a:chOff x="554927" y="2447025"/>
            <a:chExt cx="6287250" cy="369332"/>
          </a:xfrm>
        </p:grpSpPr>
        <p:sp>
          <p:nvSpPr>
            <p:cNvPr id="33" name="Dikdörtgen 32"/>
            <p:cNvSpPr/>
            <p:nvPr/>
          </p:nvSpPr>
          <p:spPr>
            <a:xfrm>
              <a:off x="746177" y="2447025"/>
              <a:ext cx="6096000" cy="369332"/>
            </a:xfrm>
            <a:prstGeom prst="rect">
              <a:avLst/>
            </a:prstGeom>
          </p:spPr>
          <p:txBody>
            <a:bodyPr>
              <a:spAutoFit/>
            </a:bodyPr>
            <a:lstStyle/>
            <a:p>
              <a:r>
                <a:rPr lang="tr-TR" dirty="0">
                  <a:solidFill>
                    <a:srgbClr val="575757"/>
                  </a:solidFill>
                </a:rPr>
                <a:t>Parmaklarda kangren</a:t>
              </a:r>
            </a:p>
          </p:txBody>
        </p:sp>
        <p:pic>
          <p:nvPicPr>
            <p:cNvPr id="34" name="Resim 33"/>
            <p:cNvPicPr>
              <a:picLocks noChangeAspect="1"/>
            </p:cNvPicPr>
            <p:nvPr/>
          </p:nvPicPr>
          <p:blipFill>
            <a:blip r:embed="rId3"/>
            <a:stretch>
              <a:fillRect/>
            </a:stretch>
          </p:blipFill>
          <p:spPr>
            <a:xfrm>
              <a:off x="554927" y="2549458"/>
              <a:ext cx="191250" cy="180000"/>
            </a:xfrm>
            <a:prstGeom prst="rect">
              <a:avLst/>
            </a:prstGeom>
          </p:spPr>
        </p:pic>
      </p:grpSp>
      <p:grpSp>
        <p:nvGrpSpPr>
          <p:cNvPr id="35" name="Grup 34"/>
          <p:cNvGrpSpPr/>
          <p:nvPr/>
        </p:nvGrpSpPr>
        <p:grpSpPr>
          <a:xfrm>
            <a:off x="554927" y="3910386"/>
            <a:ext cx="6287250" cy="369332"/>
            <a:chOff x="554927" y="2970954"/>
            <a:chExt cx="6287250" cy="369332"/>
          </a:xfrm>
        </p:grpSpPr>
        <p:sp>
          <p:nvSpPr>
            <p:cNvPr id="36" name="Dikdörtgen 35"/>
            <p:cNvSpPr/>
            <p:nvPr/>
          </p:nvSpPr>
          <p:spPr>
            <a:xfrm>
              <a:off x="746177" y="2970954"/>
              <a:ext cx="6096000" cy="369332"/>
            </a:xfrm>
            <a:prstGeom prst="rect">
              <a:avLst/>
            </a:prstGeom>
          </p:spPr>
          <p:txBody>
            <a:bodyPr>
              <a:spAutoFit/>
            </a:bodyPr>
            <a:lstStyle/>
            <a:p>
              <a:r>
                <a:rPr lang="tr-TR" dirty="0">
                  <a:solidFill>
                    <a:srgbClr val="575757"/>
                  </a:solidFill>
                </a:rPr>
                <a:t>İktidarsızlık</a:t>
              </a:r>
            </a:p>
          </p:txBody>
        </p:sp>
        <p:pic>
          <p:nvPicPr>
            <p:cNvPr id="37" name="Resim 36"/>
            <p:cNvPicPr>
              <a:picLocks noChangeAspect="1"/>
            </p:cNvPicPr>
            <p:nvPr/>
          </p:nvPicPr>
          <p:blipFill>
            <a:blip r:embed="rId3"/>
            <a:stretch>
              <a:fillRect/>
            </a:stretch>
          </p:blipFill>
          <p:spPr>
            <a:xfrm>
              <a:off x="554927" y="3077510"/>
              <a:ext cx="191250" cy="180000"/>
            </a:xfrm>
            <a:prstGeom prst="rect">
              <a:avLst/>
            </a:prstGeom>
          </p:spPr>
        </p:pic>
      </p:grpSp>
      <p:grpSp>
        <p:nvGrpSpPr>
          <p:cNvPr id="38" name="Grup 37"/>
          <p:cNvGrpSpPr/>
          <p:nvPr/>
        </p:nvGrpSpPr>
        <p:grpSpPr>
          <a:xfrm>
            <a:off x="554927" y="4433682"/>
            <a:ext cx="6287250" cy="369332"/>
            <a:chOff x="554927" y="2970954"/>
            <a:chExt cx="6287250" cy="369332"/>
          </a:xfrm>
        </p:grpSpPr>
        <p:sp>
          <p:nvSpPr>
            <p:cNvPr id="39" name="Dikdörtgen 38"/>
            <p:cNvSpPr/>
            <p:nvPr/>
          </p:nvSpPr>
          <p:spPr>
            <a:xfrm>
              <a:off x="746177" y="2970954"/>
              <a:ext cx="6096000" cy="369332"/>
            </a:xfrm>
            <a:prstGeom prst="rect">
              <a:avLst/>
            </a:prstGeom>
          </p:spPr>
          <p:txBody>
            <a:bodyPr>
              <a:spAutoFit/>
            </a:bodyPr>
            <a:lstStyle/>
            <a:p>
              <a:r>
                <a:rPr lang="tr-TR" dirty="0">
                  <a:solidFill>
                    <a:srgbClr val="575757"/>
                  </a:solidFill>
                </a:rPr>
                <a:t>Felç</a:t>
              </a:r>
            </a:p>
          </p:txBody>
        </p:sp>
        <p:pic>
          <p:nvPicPr>
            <p:cNvPr id="40" name="Resim 39"/>
            <p:cNvPicPr>
              <a:picLocks noChangeAspect="1"/>
            </p:cNvPicPr>
            <p:nvPr/>
          </p:nvPicPr>
          <p:blipFill>
            <a:blip r:embed="rId3"/>
            <a:stretch>
              <a:fillRect/>
            </a:stretch>
          </p:blipFill>
          <p:spPr>
            <a:xfrm>
              <a:off x="554927" y="3077510"/>
              <a:ext cx="191250" cy="180000"/>
            </a:xfrm>
            <a:prstGeom prst="rect">
              <a:avLst/>
            </a:prstGeom>
          </p:spPr>
        </p:pic>
      </p:grpSp>
      <p:sp>
        <p:nvSpPr>
          <p:cNvPr id="8" name="Freeform 5"/>
          <p:cNvSpPr>
            <a:spLocks/>
          </p:cNvSpPr>
          <p:nvPr/>
        </p:nvSpPr>
        <p:spPr bwMode="auto">
          <a:xfrm>
            <a:off x="7026275" y="158432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52092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250" fill="hold"/>
                                        <p:tgtEl>
                                          <p:spTgt spid="26"/>
                                        </p:tgtEl>
                                        <p:attrNameLst>
                                          <p:attrName>ppt_x</p:attrName>
                                        </p:attrNameLst>
                                      </p:cBhvr>
                                      <p:tavLst>
                                        <p:tav tm="0">
                                          <p:val>
                                            <p:strVal val="0-#ppt_w/2"/>
                                          </p:val>
                                        </p:tav>
                                        <p:tav tm="100000">
                                          <p:val>
                                            <p:strVal val="#ppt_x"/>
                                          </p:val>
                                        </p:tav>
                                      </p:tavLst>
                                    </p:anim>
                                    <p:anim calcmode="lin" valueType="num">
                                      <p:cBhvr additive="base">
                                        <p:cTn id="16" dur="250" fill="hold"/>
                                        <p:tgtEl>
                                          <p:spTgt spid="26"/>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250"/>
                                        <p:tgtEl>
                                          <p:spTgt spid="28"/>
                                        </p:tgtEl>
                                      </p:cBhvr>
                                    </p:animEffect>
                                  </p:childTnLst>
                                </p:cTn>
                              </p:par>
                            </p:childTnLst>
                          </p:cTn>
                        </p:par>
                        <p:par>
                          <p:cTn id="21" fill="hold">
                            <p:stCondLst>
                              <p:cond delay="1000"/>
                            </p:stCondLst>
                            <p:childTnLst>
                              <p:par>
                                <p:cTn id="22" presetID="2" presetClass="entr" presetSubtype="2"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250" fill="hold"/>
                                        <p:tgtEl>
                                          <p:spTgt spid="8"/>
                                        </p:tgtEl>
                                        <p:attrNameLst>
                                          <p:attrName>ppt_x</p:attrName>
                                        </p:attrNameLst>
                                      </p:cBhvr>
                                      <p:tavLst>
                                        <p:tav tm="0">
                                          <p:val>
                                            <p:strVal val="1+#ppt_w/2"/>
                                          </p:val>
                                        </p:tav>
                                        <p:tav tm="100000">
                                          <p:val>
                                            <p:strVal val="#ppt_x"/>
                                          </p:val>
                                        </p:tav>
                                      </p:tavLst>
                                    </p:anim>
                                    <p:anim calcmode="lin" valueType="num">
                                      <p:cBhvr additive="base">
                                        <p:cTn id="25" dur="250" fill="hold"/>
                                        <p:tgtEl>
                                          <p:spTgt spid="8"/>
                                        </p:tgtEl>
                                        <p:attrNameLst>
                                          <p:attrName>ppt_y</p:attrName>
                                        </p:attrNameLst>
                                      </p:cBhvr>
                                      <p:tavLst>
                                        <p:tav tm="0">
                                          <p:val>
                                            <p:strVal val="#ppt_y"/>
                                          </p:val>
                                        </p:tav>
                                        <p:tav tm="100000">
                                          <p:val>
                                            <p:strVal val="#ppt_y"/>
                                          </p:val>
                                        </p:tav>
                                      </p:tavLst>
                                    </p:anim>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250"/>
                                        <p:tgtEl>
                                          <p:spTgt spid="29"/>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250"/>
                                        <p:tgtEl>
                                          <p:spTgt spid="32"/>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250"/>
                                        <p:tgtEl>
                                          <p:spTgt spid="35"/>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fade">
                                      <p:cBhvr>
                                        <p:cTn id="41" dur="2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BA37C69A-F23F-A747-B6C1-BA392E939F2A}"/>
              </a:ext>
            </a:extLst>
          </p:cNvPr>
          <p:cNvSpPr txBox="1"/>
          <p:nvPr/>
        </p:nvSpPr>
        <p:spPr>
          <a:xfrm>
            <a:off x="356649" y="481179"/>
            <a:ext cx="10461771" cy="4708981"/>
          </a:xfrm>
          <a:prstGeom prst="rect">
            <a:avLst/>
          </a:prstGeom>
          <a:noFill/>
          <a:ln>
            <a:noFill/>
          </a:ln>
        </p:spPr>
        <p:txBody>
          <a:bodyPr wrap="square" rtlCol="0">
            <a:spAutoFit/>
          </a:bodyPr>
          <a:lstStyle/>
          <a:p>
            <a:r>
              <a:rPr lang="tr-TR" sz="6000" b="1" dirty="0">
                <a:solidFill>
                  <a:srgbClr val="231F20"/>
                </a:solidFill>
              </a:rPr>
              <a:t>Sigara içenleri düşündüğünüzde, sizce sigara içmenin iyi </a:t>
            </a:r>
            <a:r>
              <a:rPr lang="tr-TR" sz="6000" b="1" dirty="0" smtClean="0">
                <a:solidFill>
                  <a:srgbClr val="231F20"/>
                </a:solidFill>
              </a:rPr>
              <a:t>olduğu zannedilen ve </a:t>
            </a:r>
            <a:r>
              <a:rPr lang="tr-TR" sz="6000" b="1" dirty="0">
                <a:solidFill>
                  <a:srgbClr val="231F20"/>
                </a:solidFill>
              </a:rPr>
              <a:t/>
            </a:r>
            <a:br>
              <a:rPr lang="tr-TR" sz="6000" b="1" dirty="0">
                <a:solidFill>
                  <a:srgbClr val="231F20"/>
                </a:solidFill>
              </a:rPr>
            </a:br>
            <a:r>
              <a:rPr lang="tr-TR" sz="6000" b="1" dirty="0">
                <a:solidFill>
                  <a:srgbClr val="231F20"/>
                </a:solidFill>
              </a:rPr>
              <a:t>iyi olmayan yanları neler olabilir? </a:t>
            </a:r>
          </a:p>
        </p:txBody>
      </p:sp>
      <p:sp>
        <p:nvSpPr>
          <p:cNvPr id="7" name="Freeform 5">
            <a:extLst>
              <a:ext uri="{FF2B5EF4-FFF2-40B4-BE49-F238E27FC236}">
                <a16:creationId xmlns:a16="http://schemas.microsoft.com/office/drawing/2014/main" id="{3C093F78-CC46-4D44-8936-AB6A89BCC388}"/>
              </a:ext>
            </a:extLst>
          </p:cNvPr>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6215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50" fill="hold"/>
                                        <p:tgtEl>
                                          <p:spTgt spid="7"/>
                                        </p:tgtEl>
                                        <p:attrNameLst>
                                          <p:attrName>ppt_x</p:attrName>
                                        </p:attrNameLst>
                                      </p:cBhvr>
                                      <p:tavLst>
                                        <p:tav tm="0">
                                          <p:val>
                                            <p:strVal val="0-#ppt_w/2"/>
                                          </p:val>
                                        </p:tav>
                                        <p:tav tm="100000">
                                          <p:val>
                                            <p:strVal val="#ppt_x"/>
                                          </p:val>
                                        </p:tav>
                                      </p:tavLst>
                                    </p:anim>
                                    <p:anim calcmode="lin" valueType="num">
                                      <p:cBhvr additive="base">
                                        <p:cTn id="12" dur="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Metin kutusu 27"/>
          <p:cNvSpPr txBox="1"/>
          <p:nvPr/>
        </p:nvSpPr>
        <p:spPr>
          <a:xfrm>
            <a:off x="356650" y="388099"/>
            <a:ext cx="11031786" cy="830997"/>
          </a:xfrm>
          <a:prstGeom prst="rect">
            <a:avLst/>
          </a:prstGeom>
          <a:noFill/>
        </p:spPr>
        <p:txBody>
          <a:bodyPr wrap="square" rtlCol="0">
            <a:spAutoFit/>
          </a:bodyPr>
          <a:lstStyle/>
          <a:p>
            <a:r>
              <a:rPr lang="tr-TR" sz="4800" b="1" dirty="0"/>
              <a:t>Sigaranın iyi olduğu zannedilen yanları</a:t>
            </a:r>
          </a:p>
        </p:txBody>
      </p:sp>
      <p:sp>
        <p:nvSpPr>
          <p:cNvPr id="2" name="Metin kutusu 1"/>
          <p:cNvSpPr txBox="1"/>
          <p:nvPr/>
        </p:nvSpPr>
        <p:spPr>
          <a:xfrm>
            <a:off x="846110" y="1390558"/>
            <a:ext cx="5253859" cy="4315027"/>
          </a:xfrm>
          <a:prstGeom prst="rect">
            <a:avLst/>
          </a:prstGeom>
          <a:noFill/>
        </p:spPr>
        <p:txBody>
          <a:bodyPr wrap="square" rtlCol="0">
            <a:spAutoFit/>
          </a:bodyPr>
          <a:lstStyle/>
          <a:p>
            <a:pPr marL="285750" indent="-285750">
              <a:lnSpc>
                <a:spcPct val="200000"/>
              </a:lnSpc>
              <a:buFont typeface="Courier New" panose="02070309020205020404" pitchFamily="49" charset="0"/>
              <a:buChar char="o"/>
            </a:pPr>
            <a:r>
              <a:rPr lang="tr-TR" sz="2000" dirty="0"/>
              <a:t>Keyif veriyor. </a:t>
            </a:r>
          </a:p>
          <a:p>
            <a:pPr marL="285750" indent="-285750">
              <a:lnSpc>
                <a:spcPct val="200000"/>
              </a:lnSpc>
              <a:buFont typeface="Courier New" panose="02070309020205020404" pitchFamily="49" charset="0"/>
              <a:buChar char="o"/>
            </a:pPr>
            <a:r>
              <a:rPr lang="tr-TR" sz="2000" dirty="0"/>
              <a:t>El – dudak alışkanlığı </a:t>
            </a:r>
          </a:p>
          <a:p>
            <a:pPr marL="285750" indent="-285750">
              <a:lnSpc>
                <a:spcPct val="200000"/>
              </a:lnSpc>
              <a:buFont typeface="Courier New" panose="02070309020205020404" pitchFamily="49" charset="0"/>
              <a:buChar char="o"/>
            </a:pPr>
            <a:r>
              <a:rPr lang="tr-TR" sz="2000" dirty="0"/>
              <a:t>Kahve- çay ile güzel gidiyor. </a:t>
            </a:r>
          </a:p>
          <a:p>
            <a:pPr marL="285750" indent="-285750">
              <a:lnSpc>
                <a:spcPct val="200000"/>
              </a:lnSpc>
              <a:buFont typeface="Courier New" panose="02070309020205020404" pitchFamily="49" charset="0"/>
              <a:buChar char="o"/>
            </a:pPr>
            <a:r>
              <a:rPr lang="tr-TR" sz="2000" dirty="0"/>
              <a:t>Canım çekiyor. </a:t>
            </a:r>
          </a:p>
          <a:p>
            <a:pPr marL="285750" indent="-285750">
              <a:lnSpc>
                <a:spcPct val="200000"/>
              </a:lnSpc>
              <a:buFont typeface="Courier New" panose="02070309020205020404" pitchFamily="49" charset="0"/>
              <a:buChar char="o"/>
            </a:pPr>
            <a:r>
              <a:rPr lang="tr-TR" sz="2000" dirty="0"/>
              <a:t>İştahımı kapatıyor. </a:t>
            </a:r>
          </a:p>
          <a:p>
            <a:pPr marL="285750" indent="-285750">
              <a:lnSpc>
                <a:spcPct val="200000"/>
              </a:lnSpc>
              <a:buFont typeface="Courier New" panose="02070309020205020404" pitchFamily="49" charset="0"/>
              <a:buChar char="o"/>
            </a:pPr>
            <a:r>
              <a:rPr lang="tr-TR" sz="2000" dirty="0"/>
              <a:t>Havalı duruyor. </a:t>
            </a:r>
          </a:p>
          <a:p>
            <a:pPr marL="285750" indent="-285750">
              <a:lnSpc>
                <a:spcPct val="200000"/>
              </a:lnSpc>
              <a:buFont typeface="Courier New" panose="02070309020205020404" pitchFamily="49" charset="0"/>
              <a:buChar char="o"/>
            </a:pPr>
            <a:r>
              <a:rPr lang="tr-TR" sz="2000" dirty="0"/>
              <a:t>Konsantrasyonumu arttırıyor. </a:t>
            </a:r>
          </a:p>
        </p:txBody>
      </p:sp>
      <p:sp>
        <p:nvSpPr>
          <p:cNvPr id="9" name="Freeform 5">
            <a:extLst>
              <a:ext uri="{FF2B5EF4-FFF2-40B4-BE49-F238E27FC236}">
                <a16:creationId xmlns:a16="http://schemas.microsoft.com/office/drawing/2014/main" id="{DB948887-0DA3-6B46-9319-53254D3F3817}"/>
              </a:ext>
            </a:extLst>
          </p:cNvPr>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11158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5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250" fill="hold"/>
                                        <p:tgtEl>
                                          <p:spTgt spid="9"/>
                                        </p:tgtEl>
                                        <p:attrNameLst>
                                          <p:attrName>ppt_x</p:attrName>
                                        </p:attrNameLst>
                                      </p:cBhvr>
                                      <p:tavLst>
                                        <p:tav tm="0">
                                          <p:val>
                                            <p:strVal val="0-#ppt_w/2"/>
                                          </p:val>
                                        </p:tav>
                                        <p:tav tm="100000">
                                          <p:val>
                                            <p:strVal val="#ppt_x"/>
                                          </p:val>
                                        </p:tav>
                                      </p:tavLst>
                                    </p:anim>
                                    <p:anim calcmode="lin" valueType="num">
                                      <p:cBhvr additive="base">
                                        <p:cTn id="17" dur="2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Resim 9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7009" y="0"/>
            <a:ext cx="4424516" cy="6858000"/>
          </a:xfrm>
          <a:prstGeom prst="rect">
            <a:avLst/>
          </a:prstGeom>
        </p:spPr>
      </p:pic>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506362" cy="1015663"/>
          </a:xfrm>
          <a:prstGeom prst="rect">
            <a:avLst/>
          </a:prstGeom>
          <a:noFill/>
        </p:spPr>
        <p:txBody>
          <a:bodyPr wrap="none" rtlCol="0">
            <a:spAutoFit/>
          </a:bodyPr>
          <a:lstStyle/>
          <a:p>
            <a:r>
              <a:rPr lang="tr-TR" sz="6000" b="1" dirty="0"/>
              <a:t>Sunum içeriği</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6" name="Metin kutusu 15"/>
          <p:cNvSpPr txBox="1"/>
          <p:nvPr/>
        </p:nvSpPr>
        <p:spPr>
          <a:xfrm>
            <a:off x="713303" y="1593309"/>
            <a:ext cx="3418115" cy="2862322"/>
          </a:xfrm>
          <a:prstGeom prst="rect">
            <a:avLst/>
          </a:prstGeom>
          <a:noFill/>
        </p:spPr>
        <p:txBody>
          <a:bodyPr wrap="none" rtlCol="0">
            <a:spAutoFit/>
          </a:bodyPr>
          <a:lstStyle/>
          <a:p>
            <a:r>
              <a:rPr lang="tr-TR" sz="2000" dirty="0"/>
              <a:t>Bağımlılık nedir? Sigara nedir? </a:t>
            </a:r>
          </a:p>
          <a:p>
            <a:r>
              <a:rPr lang="tr-TR" sz="2000" dirty="0"/>
              <a:t>Sigaranın etkileri</a:t>
            </a:r>
          </a:p>
          <a:p>
            <a:r>
              <a:rPr lang="tr-TR" sz="2000" dirty="0"/>
              <a:t>Sigaranın tetiklediği hastalıklar</a:t>
            </a:r>
          </a:p>
          <a:p>
            <a:r>
              <a:rPr lang="tr-TR" sz="2000" dirty="0"/>
              <a:t>Pasif içicilik</a:t>
            </a:r>
          </a:p>
          <a:p>
            <a:r>
              <a:rPr lang="tr-TR" sz="2000" dirty="0"/>
              <a:t>Elektronik sigara</a:t>
            </a:r>
          </a:p>
          <a:p>
            <a:r>
              <a:rPr lang="tr-TR" sz="2000" dirty="0"/>
              <a:t>Kaçak - sahte sigara ve zararları</a:t>
            </a:r>
          </a:p>
          <a:p>
            <a:r>
              <a:rPr lang="tr-TR" sz="2000" dirty="0"/>
              <a:t>Peki ya nargile?</a:t>
            </a:r>
          </a:p>
          <a:p>
            <a:r>
              <a:rPr lang="tr-TR" sz="2000" dirty="0"/>
              <a:t>Hayır diyebilmek</a:t>
            </a:r>
          </a:p>
          <a:p>
            <a:r>
              <a:rPr lang="tr-TR" sz="2000" dirty="0"/>
              <a:t>Sigarayı bıraktıktan sonra </a:t>
            </a:r>
          </a:p>
        </p:txBody>
      </p:sp>
      <p:grpSp>
        <p:nvGrpSpPr>
          <p:cNvPr id="99" name="Grup 98"/>
          <p:cNvGrpSpPr/>
          <p:nvPr/>
        </p:nvGrpSpPr>
        <p:grpSpPr>
          <a:xfrm>
            <a:off x="510103" y="1353176"/>
            <a:ext cx="203200" cy="3708000"/>
            <a:chOff x="439811" y="1353176"/>
            <a:chExt cx="203200" cy="3708000"/>
          </a:xfrm>
        </p:grpSpPr>
        <p:sp>
          <p:nvSpPr>
            <p:cNvPr id="2142" name="Line 116"/>
            <p:cNvSpPr>
              <a:spLocks noChangeShapeType="1"/>
            </p:cNvSpPr>
            <p:nvPr/>
          </p:nvSpPr>
          <p:spPr bwMode="auto">
            <a:xfrm>
              <a:off x="532765" y="1353176"/>
              <a:ext cx="0" cy="3708000"/>
            </a:xfrm>
            <a:prstGeom prst="line">
              <a:avLst/>
            </a:prstGeom>
            <a:noFill/>
            <a:ln w="28575" cap="flat">
              <a:solidFill>
                <a:srgbClr val="EDEDE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32" name="Oval 120"/>
            <p:cNvSpPr>
              <a:spLocks noChangeArrowheads="1"/>
            </p:cNvSpPr>
            <p:nvPr/>
          </p:nvSpPr>
          <p:spPr bwMode="auto">
            <a:xfrm>
              <a:off x="439811" y="1720408"/>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3" name="Oval 120"/>
            <p:cNvSpPr>
              <a:spLocks noChangeArrowheads="1"/>
            </p:cNvSpPr>
            <p:nvPr/>
          </p:nvSpPr>
          <p:spPr bwMode="auto">
            <a:xfrm>
              <a:off x="439811" y="2010526"/>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4" name="Oval 120"/>
            <p:cNvSpPr>
              <a:spLocks noChangeArrowheads="1"/>
            </p:cNvSpPr>
            <p:nvPr/>
          </p:nvSpPr>
          <p:spPr bwMode="auto">
            <a:xfrm>
              <a:off x="439811" y="2308954"/>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5" name="Oval 120"/>
            <p:cNvSpPr>
              <a:spLocks noChangeArrowheads="1"/>
            </p:cNvSpPr>
            <p:nvPr/>
          </p:nvSpPr>
          <p:spPr bwMode="auto">
            <a:xfrm>
              <a:off x="439811" y="2626848"/>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6" name="Oval 120"/>
            <p:cNvSpPr>
              <a:spLocks noChangeArrowheads="1"/>
            </p:cNvSpPr>
            <p:nvPr/>
          </p:nvSpPr>
          <p:spPr bwMode="auto">
            <a:xfrm>
              <a:off x="439811" y="2925276"/>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7" name="Oval 120"/>
            <p:cNvSpPr>
              <a:spLocks noChangeArrowheads="1"/>
            </p:cNvSpPr>
            <p:nvPr/>
          </p:nvSpPr>
          <p:spPr bwMode="auto">
            <a:xfrm>
              <a:off x="439811" y="3215394"/>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8" name="Oval 120"/>
            <p:cNvSpPr>
              <a:spLocks noChangeArrowheads="1"/>
            </p:cNvSpPr>
            <p:nvPr/>
          </p:nvSpPr>
          <p:spPr bwMode="auto">
            <a:xfrm>
              <a:off x="439811" y="3513822"/>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9" name="Oval 120"/>
            <p:cNvSpPr>
              <a:spLocks noChangeArrowheads="1"/>
            </p:cNvSpPr>
            <p:nvPr/>
          </p:nvSpPr>
          <p:spPr bwMode="auto">
            <a:xfrm>
              <a:off x="439811" y="3849865"/>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40" name="Oval 120"/>
            <p:cNvSpPr>
              <a:spLocks noChangeArrowheads="1"/>
            </p:cNvSpPr>
            <p:nvPr/>
          </p:nvSpPr>
          <p:spPr bwMode="auto">
            <a:xfrm>
              <a:off x="439811" y="4148293"/>
              <a:ext cx="203200" cy="204788"/>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sp>
        <p:nvSpPr>
          <p:cNvPr id="25" name="Rectangle 13">
            <a:extLst>
              <a:ext uri="{FF2B5EF4-FFF2-40B4-BE49-F238E27FC236}">
                <a16:creationId xmlns:a16="http://schemas.microsoft.com/office/drawing/2014/main" id="{FFF341B9-E6A8-D640-B58E-3CD5790D16E6}"/>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6" name="Metin kutusu 25">
            <a:extLst>
              <a:ext uri="{FF2B5EF4-FFF2-40B4-BE49-F238E27FC236}">
                <a16:creationId xmlns:a16="http://schemas.microsoft.com/office/drawing/2014/main" id="{80358E38-D906-274A-9FDE-8F82E7B73CEC}"/>
              </a:ext>
            </a:extLst>
          </p:cNvPr>
          <p:cNvSpPr txBox="1"/>
          <p:nvPr/>
        </p:nvSpPr>
        <p:spPr>
          <a:xfrm>
            <a:off x="11495712" y="5855671"/>
            <a:ext cx="495649" cy="461665"/>
          </a:xfrm>
          <a:prstGeom prst="rect">
            <a:avLst/>
          </a:prstGeom>
          <a:noFill/>
        </p:spPr>
        <p:txBody>
          <a:bodyPr wrap="none" rtlCol="0">
            <a:spAutoFit/>
          </a:bodyPr>
          <a:lstStyle/>
          <a:p>
            <a:pPr algn="r"/>
            <a:r>
              <a:rPr lang="tr-TR" sz="2400" b="1" dirty="0">
                <a:solidFill>
                  <a:srgbClr val="DADADA"/>
                </a:solidFill>
              </a:rPr>
              <a:t>0</a:t>
            </a:r>
            <a:fld id="{D0F2F3F1-5144-AF4A-8EAB-513566FC3542}" type="slidenum">
              <a:rPr lang="tr-TR" sz="2400" b="1" smtClean="0">
                <a:solidFill>
                  <a:srgbClr val="DADADA"/>
                </a:solidFill>
              </a:rPr>
              <a:t>2</a:t>
            </a:fld>
            <a:endParaRPr lang="tr-TR" sz="2400" b="1" dirty="0">
              <a:solidFill>
                <a:srgbClr val="DADADA"/>
              </a:solidFill>
            </a:endParaRPr>
          </a:p>
        </p:txBody>
      </p:sp>
    </p:spTree>
    <p:extLst>
      <p:ext uri="{BB962C8B-B14F-4D97-AF65-F5344CB8AC3E}">
        <p14:creationId xmlns:p14="http://schemas.microsoft.com/office/powerpoint/2010/main" val="376434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250" fill="hold"/>
                                        <p:tgtEl>
                                          <p:spTgt spid="9"/>
                                        </p:tgtEl>
                                        <p:attrNameLst>
                                          <p:attrName>ppt_x</p:attrName>
                                        </p:attrNameLst>
                                      </p:cBhvr>
                                      <p:tavLst>
                                        <p:tav tm="0">
                                          <p:val>
                                            <p:strVal val="0-#ppt_w/2"/>
                                          </p:val>
                                        </p:tav>
                                        <p:tav tm="100000">
                                          <p:val>
                                            <p:strVal val="#ppt_x"/>
                                          </p:val>
                                        </p:tav>
                                      </p:tavLst>
                                    </p:anim>
                                    <p:anim calcmode="lin" valueType="num">
                                      <p:cBhvr additive="base">
                                        <p:cTn id="16" dur="25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50"/>
                                        <p:tgtEl>
                                          <p:spTgt spid="14"/>
                                        </p:tgtEl>
                                      </p:cBhvr>
                                    </p:animEffect>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up)">
                                      <p:cBhvr>
                                        <p:cTn id="24" dur="250"/>
                                        <p:tgtEl>
                                          <p:spTgt spid="16"/>
                                        </p:tgtEl>
                                      </p:cBhvr>
                                    </p:animEffect>
                                  </p:childTnLst>
                                </p:cTn>
                              </p:par>
                            </p:childTnLst>
                          </p:cTn>
                        </p:par>
                        <p:par>
                          <p:cTn id="25" fill="hold">
                            <p:stCondLst>
                              <p:cond delay="1250"/>
                            </p:stCondLst>
                            <p:childTnLst>
                              <p:par>
                                <p:cTn id="26" presetID="42" presetClass="entr" presetSubtype="0" fill="hold" nodeType="afterEffect">
                                  <p:stCondLst>
                                    <p:cond delay="0"/>
                                  </p:stCondLst>
                                  <p:childTnLst>
                                    <p:set>
                                      <p:cBhvr>
                                        <p:cTn id="27" dur="1" fill="hold">
                                          <p:stCondLst>
                                            <p:cond delay="0"/>
                                          </p:stCondLst>
                                        </p:cTn>
                                        <p:tgtEl>
                                          <p:spTgt spid="99"/>
                                        </p:tgtEl>
                                        <p:attrNameLst>
                                          <p:attrName>style.visibility</p:attrName>
                                        </p:attrNameLst>
                                      </p:cBhvr>
                                      <p:to>
                                        <p:strVal val="visible"/>
                                      </p:to>
                                    </p:set>
                                    <p:animEffect transition="in" filter="fade">
                                      <p:cBhvr>
                                        <p:cTn id="28" dur="500"/>
                                        <p:tgtEl>
                                          <p:spTgt spid="99"/>
                                        </p:tgtEl>
                                      </p:cBhvr>
                                    </p:animEffect>
                                    <p:anim calcmode="lin" valueType="num">
                                      <p:cBhvr>
                                        <p:cTn id="29" dur="500" fill="hold"/>
                                        <p:tgtEl>
                                          <p:spTgt spid="99"/>
                                        </p:tgtEl>
                                        <p:attrNameLst>
                                          <p:attrName>ppt_x</p:attrName>
                                        </p:attrNameLst>
                                      </p:cBhvr>
                                      <p:tavLst>
                                        <p:tav tm="0">
                                          <p:val>
                                            <p:strVal val="#ppt_x"/>
                                          </p:val>
                                        </p:tav>
                                        <p:tav tm="100000">
                                          <p:val>
                                            <p:strVal val="#ppt_x"/>
                                          </p:val>
                                        </p:tav>
                                      </p:tavLst>
                                    </p:anim>
                                    <p:anim calcmode="lin" valueType="num">
                                      <p:cBhvr>
                                        <p:cTn id="30" dur="500" fill="hold"/>
                                        <p:tgtEl>
                                          <p:spTgt spid="99"/>
                                        </p:tgtEl>
                                        <p:attrNameLst>
                                          <p:attrName>ppt_y</p:attrName>
                                        </p:attrNameLst>
                                      </p:cBhvr>
                                      <p:tavLst>
                                        <p:tav tm="0">
                                          <p:val>
                                            <p:strVal val="#ppt_y+.1"/>
                                          </p:val>
                                        </p:tav>
                                        <p:tav tm="100000">
                                          <p:val>
                                            <p:strVal val="#ppt_y"/>
                                          </p:val>
                                        </p:tav>
                                      </p:tavLst>
                                    </p:anim>
                                  </p:childTnLst>
                                </p:cTn>
                              </p:par>
                            </p:childTnLst>
                          </p:cTn>
                        </p:par>
                        <p:par>
                          <p:cTn id="31" fill="hold">
                            <p:stCondLst>
                              <p:cond delay="1750"/>
                            </p:stCondLst>
                            <p:childTnLst>
                              <p:par>
                                <p:cTn id="32" presetID="10" presetClass="entr" presetSubtype="0" fill="hold" nodeType="afterEffect">
                                  <p:stCondLst>
                                    <p:cond delay="0"/>
                                  </p:stCondLst>
                                  <p:childTnLst>
                                    <p:set>
                                      <p:cBhvr>
                                        <p:cTn id="33" dur="1" fill="hold">
                                          <p:stCondLst>
                                            <p:cond delay="0"/>
                                          </p:stCondLst>
                                        </p:cTn>
                                        <p:tgtEl>
                                          <p:spTgt spid="100"/>
                                        </p:tgtEl>
                                        <p:attrNameLst>
                                          <p:attrName>style.visibility</p:attrName>
                                        </p:attrNameLst>
                                      </p:cBhvr>
                                      <p:to>
                                        <p:strVal val="visible"/>
                                      </p:to>
                                    </p:set>
                                    <p:animEffect transition="in" filter="fade">
                                      <p:cBhvr>
                                        <p:cTn id="34" dur="25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9084530" cy="830997"/>
          </a:xfrm>
          <a:prstGeom prst="rect">
            <a:avLst/>
          </a:prstGeom>
          <a:noFill/>
        </p:spPr>
        <p:txBody>
          <a:bodyPr wrap="square" rtlCol="0">
            <a:spAutoFit/>
          </a:bodyPr>
          <a:lstStyle/>
          <a:p>
            <a:r>
              <a:rPr lang="tr-TR" sz="4800" b="1" dirty="0"/>
              <a:t>Gerçekten o kadar iyi mi?</a:t>
            </a:r>
          </a:p>
        </p:txBody>
      </p:sp>
      <p:sp>
        <p:nvSpPr>
          <p:cNvPr id="2" name="Metin kutusu 1"/>
          <p:cNvSpPr txBox="1"/>
          <p:nvPr/>
        </p:nvSpPr>
        <p:spPr>
          <a:xfrm>
            <a:off x="526686" y="1331704"/>
            <a:ext cx="7555230" cy="4526175"/>
          </a:xfrm>
          <a:prstGeom prst="rect">
            <a:avLst/>
          </a:prstGeom>
          <a:noFill/>
        </p:spPr>
        <p:txBody>
          <a:bodyPr wrap="square" rtlCol="0">
            <a:spAutoFit/>
          </a:bodyPr>
          <a:lstStyle/>
          <a:p>
            <a:pPr marL="285750" indent="-285750">
              <a:lnSpc>
                <a:spcPct val="200000"/>
              </a:lnSpc>
              <a:buFont typeface="Courier New" panose="02070309020205020404" pitchFamily="49" charset="0"/>
              <a:buChar char="o"/>
            </a:pPr>
            <a:r>
              <a:rPr lang="tr-TR" sz="2100" dirty="0"/>
              <a:t>Keyif veriyor. </a:t>
            </a:r>
          </a:p>
          <a:p>
            <a:pPr marL="285750" indent="-285750">
              <a:lnSpc>
                <a:spcPct val="200000"/>
              </a:lnSpc>
              <a:buFont typeface="Courier New" panose="02070309020205020404" pitchFamily="49" charset="0"/>
              <a:buChar char="o"/>
            </a:pPr>
            <a:r>
              <a:rPr lang="tr-TR" sz="2100" dirty="0"/>
              <a:t>El – dudak alışkanlığı </a:t>
            </a:r>
          </a:p>
          <a:p>
            <a:pPr marL="285750" indent="-285750">
              <a:lnSpc>
                <a:spcPct val="200000"/>
              </a:lnSpc>
              <a:buFont typeface="Courier New" panose="02070309020205020404" pitchFamily="49" charset="0"/>
              <a:buChar char="o"/>
            </a:pPr>
            <a:r>
              <a:rPr lang="tr-TR" sz="2100" dirty="0"/>
              <a:t>Kahve-çay ile güzel gidiyor. </a:t>
            </a:r>
          </a:p>
          <a:p>
            <a:pPr marL="285750" indent="-285750">
              <a:lnSpc>
                <a:spcPct val="200000"/>
              </a:lnSpc>
              <a:buFont typeface="Courier New" panose="02070309020205020404" pitchFamily="49" charset="0"/>
              <a:buChar char="o"/>
            </a:pPr>
            <a:r>
              <a:rPr lang="tr-TR" sz="2100" dirty="0"/>
              <a:t>Canım çekiyor. </a:t>
            </a:r>
          </a:p>
          <a:p>
            <a:pPr marL="285750" indent="-285750">
              <a:lnSpc>
                <a:spcPct val="200000"/>
              </a:lnSpc>
              <a:buFont typeface="Courier New" panose="02070309020205020404" pitchFamily="49" charset="0"/>
              <a:buChar char="o"/>
            </a:pPr>
            <a:r>
              <a:rPr lang="tr-TR" sz="2100" dirty="0"/>
              <a:t>İştahımı kapatıyor. </a:t>
            </a:r>
          </a:p>
          <a:p>
            <a:pPr marL="285750" indent="-285750">
              <a:lnSpc>
                <a:spcPct val="200000"/>
              </a:lnSpc>
              <a:buFont typeface="Courier New" panose="02070309020205020404" pitchFamily="49" charset="0"/>
              <a:buChar char="o"/>
            </a:pPr>
            <a:r>
              <a:rPr lang="tr-TR" sz="2100" dirty="0"/>
              <a:t>Havalı duruyor. </a:t>
            </a:r>
          </a:p>
          <a:p>
            <a:pPr marL="285750" indent="-285750">
              <a:lnSpc>
                <a:spcPct val="200000"/>
              </a:lnSpc>
              <a:buFont typeface="Courier New" panose="02070309020205020404" pitchFamily="49" charset="0"/>
              <a:buChar char="o"/>
            </a:pPr>
            <a:r>
              <a:rPr lang="tr-TR" sz="2100" dirty="0"/>
              <a:t>Konsantrasyonumu arttırıyor. </a:t>
            </a:r>
          </a:p>
        </p:txBody>
      </p:sp>
      <p:sp>
        <p:nvSpPr>
          <p:cNvPr id="4" name="Satır Belirtme Çizgisi 1 3"/>
          <p:cNvSpPr/>
          <p:nvPr/>
        </p:nvSpPr>
        <p:spPr>
          <a:xfrm>
            <a:off x="5875020" y="1434157"/>
            <a:ext cx="3566160" cy="1668780"/>
          </a:xfrm>
          <a:prstGeom prst="borderCallout1">
            <a:avLst>
              <a:gd name="adj1" fmla="val 57106"/>
              <a:gd name="adj2" fmla="val -641"/>
              <a:gd name="adj3" fmla="val 27034"/>
              <a:gd name="adj4" fmla="val -9107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tr-TR" dirty="0"/>
              <a:t>Nikotin yoksunluğu nedeniyle oluşan gerginlik, keyifsizlik, sinirlilik durumunu azaltıyor. Aslında kendi yarattığı hissi azaltıyor. </a:t>
            </a:r>
          </a:p>
        </p:txBody>
      </p:sp>
      <p:sp>
        <p:nvSpPr>
          <p:cNvPr id="17" name="Satır Belirtme Çizgisi 1 16"/>
          <p:cNvSpPr/>
          <p:nvPr/>
        </p:nvSpPr>
        <p:spPr>
          <a:xfrm>
            <a:off x="7465261" y="3257517"/>
            <a:ext cx="3851910" cy="1516412"/>
          </a:xfrm>
          <a:prstGeom prst="borderCallout1">
            <a:avLst>
              <a:gd name="adj1" fmla="val 64033"/>
              <a:gd name="adj2" fmla="val 4134"/>
              <a:gd name="adj3" fmla="val 120409"/>
              <a:gd name="adj4" fmla="val -124571"/>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tr-TR" dirty="0"/>
              <a:t>Havalı durduğunu nasıl öğrendik? Diziler ve filmlerde sürekli yakışıklı erkekler, güzel kadınlara önemli zamanlarda sigara içirerek sigara içmenin havalı bir şey olduğu öğretildi. </a:t>
            </a:r>
          </a:p>
        </p:txBody>
      </p:sp>
      <p:sp>
        <p:nvSpPr>
          <p:cNvPr id="5" name="Satır Belirtme Çizgisi 1 4"/>
          <p:cNvSpPr/>
          <p:nvPr/>
        </p:nvSpPr>
        <p:spPr>
          <a:xfrm>
            <a:off x="4723028" y="2489508"/>
            <a:ext cx="3851910" cy="1516412"/>
          </a:xfrm>
          <a:prstGeom prst="borderCallout1">
            <a:avLst>
              <a:gd name="adj1" fmla="val 64033"/>
              <a:gd name="adj2" fmla="val 4134"/>
              <a:gd name="adj3" fmla="val 1971"/>
              <a:gd name="adj4" fmla="val -39093"/>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tr-TR" dirty="0"/>
              <a:t>Neden akşama kadar ağızlarında tutmakla yetinmeyip ucunu da yakıyorlar? Demek ki sadece dudak tiryakiliği değil. </a:t>
            </a:r>
          </a:p>
        </p:txBody>
      </p:sp>
      <p:sp>
        <p:nvSpPr>
          <p:cNvPr id="14" name="Satır Belirtme Çizgisi 1 13"/>
          <p:cNvSpPr/>
          <p:nvPr/>
        </p:nvSpPr>
        <p:spPr>
          <a:xfrm>
            <a:off x="5207374" y="4759264"/>
            <a:ext cx="3851910" cy="1516412"/>
          </a:xfrm>
          <a:prstGeom prst="borderCallout1">
            <a:avLst>
              <a:gd name="adj1" fmla="val 64033"/>
              <a:gd name="adj2" fmla="val 4134"/>
              <a:gd name="adj3" fmla="val -15502"/>
              <a:gd name="adj4" fmla="val -58230"/>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tr-TR" dirty="0"/>
              <a:t>Tat-koku alınamadığı ve mide rahatsızlıkları arttığı için iştah kapanır. Sigaranın getirdiği olumsuzluklardan kaçınma davranışıdır.</a:t>
            </a:r>
          </a:p>
        </p:txBody>
      </p:sp>
      <p:sp>
        <p:nvSpPr>
          <p:cNvPr id="12" name="Satır Belirtme Çizgisi 1 11"/>
          <p:cNvSpPr/>
          <p:nvPr/>
        </p:nvSpPr>
        <p:spPr>
          <a:xfrm>
            <a:off x="4815896" y="4289482"/>
            <a:ext cx="3851910" cy="1516412"/>
          </a:xfrm>
          <a:prstGeom prst="borderCallout1">
            <a:avLst>
              <a:gd name="adj1" fmla="val 64033"/>
              <a:gd name="adj2" fmla="val 4134"/>
              <a:gd name="adj3" fmla="val -28081"/>
              <a:gd name="adj4" fmla="val -57598"/>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tr-TR" dirty="0"/>
              <a:t>Canım çekiyor denmesinin sebebi aslında nikotin isteğidir.</a:t>
            </a:r>
          </a:p>
        </p:txBody>
      </p:sp>
      <p:sp>
        <p:nvSpPr>
          <p:cNvPr id="11" name="Satır Belirtme Çizgisi 1 10"/>
          <p:cNvSpPr/>
          <p:nvPr/>
        </p:nvSpPr>
        <p:spPr>
          <a:xfrm>
            <a:off x="5348358" y="2457183"/>
            <a:ext cx="3851910" cy="1902563"/>
          </a:xfrm>
          <a:prstGeom prst="borderCallout1">
            <a:avLst>
              <a:gd name="adj1" fmla="val 64033"/>
              <a:gd name="adj2" fmla="val 4134"/>
              <a:gd name="adj3" fmla="val 37438"/>
              <a:gd name="adj4" fmla="val -39100"/>
            </a:avLst>
          </a:prstGeom>
        </p:spPr>
        <p:style>
          <a:lnRef idx="2">
            <a:schemeClr val="dk1"/>
          </a:lnRef>
          <a:fillRef idx="1">
            <a:schemeClr val="lt1"/>
          </a:fillRef>
          <a:effectRef idx="0">
            <a:schemeClr val="dk1"/>
          </a:effectRef>
          <a:fontRef idx="minor">
            <a:schemeClr val="dk1"/>
          </a:fontRef>
        </p:style>
        <p:txBody>
          <a:bodyPr rtlCol="0" anchor="ctr"/>
          <a:lstStyle/>
          <a:p>
            <a:pPr algn="ctr"/>
            <a:r>
              <a:rPr lang="tr-TR" dirty="0"/>
              <a:t>Haz kombinasyonu: Başka şeylerden alınan haz ile sigara içme davranışı zihinde birleştirilir. Aslında gerginliğin etkileri, sigara içme ile aradan çıktığı için kahve-çaydan daha fazla zevk alındığı zannedilir. </a:t>
            </a:r>
          </a:p>
        </p:txBody>
      </p:sp>
      <p:sp>
        <p:nvSpPr>
          <p:cNvPr id="16" name="Satır Belirtme Çizgisi 1 15"/>
          <p:cNvSpPr/>
          <p:nvPr/>
        </p:nvSpPr>
        <p:spPr>
          <a:xfrm>
            <a:off x="6980915" y="3482987"/>
            <a:ext cx="3851910" cy="1985429"/>
          </a:xfrm>
          <a:prstGeom prst="borderCallout1">
            <a:avLst>
              <a:gd name="adj1" fmla="val 64033"/>
              <a:gd name="adj2" fmla="val 4134"/>
              <a:gd name="adj3" fmla="val 111864"/>
              <a:gd name="adj4" fmla="val -74392"/>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tr-TR" dirty="0"/>
              <a:t>Beyin damarlarını tıkayan bir madde konsantrasyonu arttırmaz. Kısa süreli azalan gerginlik konsantrasyonun arttığı hissini veriyor. Bir toplantıda  konsantrasyonu en hızlı dağılanlar sigara içenlerdir. </a:t>
            </a:r>
          </a:p>
        </p:txBody>
      </p:sp>
      <p:sp>
        <p:nvSpPr>
          <p:cNvPr id="18" name="Freeform 5">
            <a:extLst>
              <a:ext uri="{FF2B5EF4-FFF2-40B4-BE49-F238E27FC236}">
                <a16:creationId xmlns:a16="http://schemas.microsoft.com/office/drawing/2014/main" id="{2AE9C0C4-8886-9C4D-92A0-1E3AAC950BCD}"/>
              </a:ext>
            </a:extLst>
          </p:cNvPr>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412611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25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42" presetClass="exit" presetSubtype="0" fill="hold" grpId="1" nodeType="clickEffect">
                                  <p:stCondLst>
                                    <p:cond delay="0"/>
                                  </p:stCondLst>
                                  <p:childTnLst>
                                    <p:animEffect transition="out" filter="fade">
                                      <p:cBhvr>
                                        <p:cTn id="37" dur="1000"/>
                                        <p:tgtEl>
                                          <p:spTgt spid="5"/>
                                        </p:tgtEl>
                                      </p:cBhvr>
                                    </p:animEffect>
                                    <p:anim calcmode="lin" valueType="num">
                                      <p:cBhvr>
                                        <p:cTn id="38" dur="1000"/>
                                        <p:tgtEl>
                                          <p:spTgt spid="5"/>
                                        </p:tgtEl>
                                        <p:attrNameLst>
                                          <p:attrName>ppt_x</p:attrName>
                                        </p:attrNameLst>
                                      </p:cBhvr>
                                      <p:tavLst>
                                        <p:tav tm="0">
                                          <p:val>
                                            <p:strVal val="ppt_x"/>
                                          </p:val>
                                        </p:tav>
                                        <p:tav tm="100000">
                                          <p:val>
                                            <p:strVal val="ppt_x"/>
                                          </p:val>
                                        </p:tav>
                                      </p:tavLst>
                                    </p:anim>
                                    <p:anim calcmode="lin" valueType="num">
                                      <p:cBhvr>
                                        <p:cTn id="39" dur="1000"/>
                                        <p:tgtEl>
                                          <p:spTgt spid="5"/>
                                        </p:tgtEl>
                                        <p:attrNameLst>
                                          <p:attrName>ppt_y</p:attrName>
                                        </p:attrNameLst>
                                      </p:cBhvr>
                                      <p:tavLst>
                                        <p:tav tm="0">
                                          <p:val>
                                            <p:strVal val="ppt_y"/>
                                          </p:val>
                                        </p:tav>
                                        <p:tav tm="100000">
                                          <p:val>
                                            <p:strVal val="ppt_y+.1"/>
                                          </p:val>
                                        </p:tav>
                                      </p:tavLst>
                                    </p:anim>
                                    <p:set>
                                      <p:cBhvr>
                                        <p:cTn id="40" dur="1" fill="hold">
                                          <p:stCondLst>
                                            <p:cond delay="9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xit" presetSubtype="4" fill="hold" grpId="1" nodeType="clickEffect">
                                  <p:stCondLst>
                                    <p:cond delay="0"/>
                                  </p:stCondLst>
                                  <p:childTnLst>
                                    <p:anim calcmode="lin" valueType="num">
                                      <p:cBhvr additive="base">
                                        <p:cTn id="51" dur="500"/>
                                        <p:tgtEl>
                                          <p:spTgt spid="11"/>
                                        </p:tgtEl>
                                        <p:attrNameLst>
                                          <p:attrName>ppt_x</p:attrName>
                                        </p:attrNameLst>
                                      </p:cBhvr>
                                      <p:tavLst>
                                        <p:tav tm="0">
                                          <p:val>
                                            <p:strVal val="ppt_x"/>
                                          </p:val>
                                        </p:tav>
                                        <p:tav tm="100000">
                                          <p:val>
                                            <p:strVal val="ppt_x"/>
                                          </p:val>
                                        </p:tav>
                                      </p:tavLst>
                                    </p:anim>
                                    <p:anim calcmode="lin" valueType="num">
                                      <p:cBhvr additive="base">
                                        <p:cTn id="52" dur="500"/>
                                        <p:tgtEl>
                                          <p:spTgt spid="11"/>
                                        </p:tgtEl>
                                        <p:attrNameLst>
                                          <p:attrName>ppt_y</p:attrName>
                                        </p:attrNameLst>
                                      </p:cBhvr>
                                      <p:tavLst>
                                        <p:tav tm="0">
                                          <p:val>
                                            <p:strVal val="ppt_y"/>
                                          </p:val>
                                        </p:tav>
                                        <p:tav tm="100000">
                                          <p:val>
                                            <p:strVal val="1+ppt_h/2"/>
                                          </p:val>
                                        </p:tav>
                                      </p:tavLst>
                                    </p:anim>
                                    <p:set>
                                      <p:cBhvr>
                                        <p:cTn id="53" dur="1" fill="hold">
                                          <p:stCondLst>
                                            <p:cond delay="499"/>
                                          </p:stCondLst>
                                        </p:cTn>
                                        <p:tgtEl>
                                          <p:spTgt spid="11"/>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xit" presetSubtype="4" fill="hold" grpId="1" nodeType="clickEffect">
                                  <p:stCondLst>
                                    <p:cond delay="0"/>
                                  </p:stCondLst>
                                  <p:childTnLst>
                                    <p:anim calcmode="lin" valueType="num">
                                      <p:cBhvr additive="base">
                                        <p:cTn id="64" dur="500"/>
                                        <p:tgtEl>
                                          <p:spTgt spid="12"/>
                                        </p:tgtEl>
                                        <p:attrNameLst>
                                          <p:attrName>ppt_x</p:attrName>
                                        </p:attrNameLst>
                                      </p:cBhvr>
                                      <p:tavLst>
                                        <p:tav tm="0">
                                          <p:val>
                                            <p:strVal val="ppt_x"/>
                                          </p:val>
                                        </p:tav>
                                        <p:tav tm="100000">
                                          <p:val>
                                            <p:strVal val="ppt_x"/>
                                          </p:val>
                                        </p:tav>
                                      </p:tavLst>
                                    </p:anim>
                                    <p:anim calcmode="lin" valueType="num">
                                      <p:cBhvr additive="base">
                                        <p:cTn id="65" dur="500"/>
                                        <p:tgtEl>
                                          <p:spTgt spid="12"/>
                                        </p:tgtEl>
                                        <p:attrNameLst>
                                          <p:attrName>ppt_y</p:attrName>
                                        </p:attrNameLst>
                                      </p:cBhvr>
                                      <p:tavLst>
                                        <p:tav tm="0">
                                          <p:val>
                                            <p:strVal val="ppt_y"/>
                                          </p:val>
                                        </p:tav>
                                        <p:tav tm="100000">
                                          <p:val>
                                            <p:strVal val="1+ppt_h/2"/>
                                          </p:val>
                                        </p:tav>
                                      </p:tavLst>
                                    </p:anim>
                                    <p:set>
                                      <p:cBhvr>
                                        <p:cTn id="66" dur="1" fill="hold">
                                          <p:stCondLst>
                                            <p:cond delay="499"/>
                                          </p:stCondLst>
                                        </p:cTn>
                                        <p:tgtEl>
                                          <p:spTgt spid="1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1000"/>
                                        <p:tgtEl>
                                          <p:spTgt spid="14"/>
                                        </p:tgtEl>
                                      </p:cBhvr>
                                    </p:animEffect>
                                    <p:anim calcmode="lin" valueType="num">
                                      <p:cBhvr>
                                        <p:cTn id="72" dur="1000" fill="hold"/>
                                        <p:tgtEl>
                                          <p:spTgt spid="14"/>
                                        </p:tgtEl>
                                        <p:attrNameLst>
                                          <p:attrName>ppt_x</p:attrName>
                                        </p:attrNameLst>
                                      </p:cBhvr>
                                      <p:tavLst>
                                        <p:tav tm="0">
                                          <p:val>
                                            <p:strVal val="#ppt_x"/>
                                          </p:val>
                                        </p:tav>
                                        <p:tav tm="100000">
                                          <p:val>
                                            <p:strVal val="#ppt_x"/>
                                          </p:val>
                                        </p:tav>
                                      </p:tavLst>
                                    </p:anim>
                                    <p:anim calcmode="lin" valueType="num">
                                      <p:cBhvr>
                                        <p:cTn id="7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xit" presetSubtype="4" fill="hold" grpId="1" nodeType="clickEffect">
                                  <p:stCondLst>
                                    <p:cond delay="0"/>
                                  </p:stCondLst>
                                  <p:childTnLst>
                                    <p:anim calcmode="lin" valueType="num">
                                      <p:cBhvr additive="base">
                                        <p:cTn id="77" dur="500"/>
                                        <p:tgtEl>
                                          <p:spTgt spid="14"/>
                                        </p:tgtEl>
                                        <p:attrNameLst>
                                          <p:attrName>ppt_x</p:attrName>
                                        </p:attrNameLst>
                                      </p:cBhvr>
                                      <p:tavLst>
                                        <p:tav tm="0">
                                          <p:val>
                                            <p:strVal val="ppt_x"/>
                                          </p:val>
                                        </p:tav>
                                        <p:tav tm="100000">
                                          <p:val>
                                            <p:strVal val="ppt_x"/>
                                          </p:val>
                                        </p:tav>
                                      </p:tavLst>
                                    </p:anim>
                                    <p:anim calcmode="lin" valueType="num">
                                      <p:cBhvr additive="base">
                                        <p:cTn id="78" dur="500"/>
                                        <p:tgtEl>
                                          <p:spTgt spid="14"/>
                                        </p:tgtEl>
                                        <p:attrNameLst>
                                          <p:attrName>ppt_y</p:attrName>
                                        </p:attrNameLst>
                                      </p:cBhvr>
                                      <p:tavLst>
                                        <p:tav tm="0">
                                          <p:val>
                                            <p:strVal val="ppt_y"/>
                                          </p:val>
                                        </p:tav>
                                        <p:tav tm="100000">
                                          <p:val>
                                            <p:strVal val="1+ppt_h/2"/>
                                          </p:val>
                                        </p:tav>
                                      </p:tavLst>
                                    </p:anim>
                                    <p:set>
                                      <p:cBhvr>
                                        <p:cTn id="79" dur="1" fill="hold">
                                          <p:stCondLst>
                                            <p:cond delay="499"/>
                                          </p:stCondLst>
                                        </p:cTn>
                                        <p:tgtEl>
                                          <p:spTgt spid="14"/>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fade">
                                      <p:cBhvr>
                                        <p:cTn id="84" dur="1000"/>
                                        <p:tgtEl>
                                          <p:spTgt spid="17"/>
                                        </p:tgtEl>
                                      </p:cBhvr>
                                    </p:animEffect>
                                    <p:anim calcmode="lin" valueType="num">
                                      <p:cBhvr>
                                        <p:cTn id="85" dur="1000" fill="hold"/>
                                        <p:tgtEl>
                                          <p:spTgt spid="17"/>
                                        </p:tgtEl>
                                        <p:attrNameLst>
                                          <p:attrName>ppt_x</p:attrName>
                                        </p:attrNameLst>
                                      </p:cBhvr>
                                      <p:tavLst>
                                        <p:tav tm="0">
                                          <p:val>
                                            <p:strVal val="#ppt_x"/>
                                          </p:val>
                                        </p:tav>
                                        <p:tav tm="100000">
                                          <p:val>
                                            <p:strVal val="#ppt_x"/>
                                          </p:val>
                                        </p:tav>
                                      </p:tavLst>
                                    </p:anim>
                                    <p:anim calcmode="lin" valueType="num">
                                      <p:cBhvr>
                                        <p:cTn id="8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xit" presetSubtype="4" fill="hold" grpId="1" nodeType="clickEffect">
                                  <p:stCondLst>
                                    <p:cond delay="0"/>
                                  </p:stCondLst>
                                  <p:childTnLst>
                                    <p:anim calcmode="lin" valueType="num">
                                      <p:cBhvr additive="base">
                                        <p:cTn id="90" dur="500"/>
                                        <p:tgtEl>
                                          <p:spTgt spid="17"/>
                                        </p:tgtEl>
                                        <p:attrNameLst>
                                          <p:attrName>ppt_x</p:attrName>
                                        </p:attrNameLst>
                                      </p:cBhvr>
                                      <p:tavLst>
                                        <p:tav tm="0">
                                          <p:val>
                                            <p:strVal val="ppt_x"/>
                                          </p:val>
                                        </p:tav>
                                        <p:tav tm="100000">
                                          <p:val>
                                            <p:strVal val="ppt_x"/>
                                          </p:val>
                                        </p:tav>
                                      </p:tavLst>
                                    </p:anim>
                                    <p:anim calcmode="lin" valueType="num">
                                      <p:cBhvr additive="base">
                                        <p:cTn id="91" dur="500"/>
                                        <p:tgtEl>
                                          <p:spTgt spid="17"/>
                                        </p:tgtEl>
                                        <p:attrNameLst>
                                          <p:attrName>ppt_y</p:attrName>
                                        </p:attrNameLst>
                                      </p:cBhvr>
                                      <p:tavLst>
                                        <p:tav tm="0">
                                          <p:val>
                                            <p:strVal val="ppt_y"/>
                                          </p:val>
                                        </p:tav>
                                        <p:tav tm="100000">
                                          <p:val>
                                            <p:strVal val="1+ppt_h/2"/>
                                          </p:val>
                                        </p:tav>
                                      </p:tavLst>
                                    </p:anim>
                                    <p:set>
                                      <p:cBhvr>
                                        <p:cTn id="92" dur="1" fill="hold">
                                          <p:stCondLst>
                                            <p:cond delay="499"/>
                                          </p:stCondLst>
                                        </p:cTn>
                                        <p:tgtEl>
                                          <p:spTgt spid="17"/>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grpId="0" nodeType="click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fade">
                                      <p:cBhvr>
                                        <p:cTn id="97" dur="1000"/>
                                        <p:tgtEl>
                                          <p:spTgt spid="16"/>
                                        </p:tgtEl>
                                      </p:cBhvr>
                                    </p:animEffect>
                                    <p:anim calcmode="lin" valueType="num">
                                      <p:cBhvr>
                                        <p:cTn id="98" dur="1000" fill="hold"/>
                                        <p:tgtEl>
                                          <p:spTgt spid="16"/>
                                        </p:tgtEl>
                                        <p:attrNameLst>
                                          <p:attrName>ppt_x</p:attrName>
                                        </p:attrNameLst>
                                      </p:cBhvr>
                                      <p:tavLst>
                                        <p:tav tm="0">
                                          <p:val>
                                            <p:strVal val="#ppt_x"/>
                                          </p:val>
                                        </p:tav>
                                        <p:tav tm="100000">
                                          <p:val>
                                            <p:strVal val="#ppt_x"/>
                                          </p:val>
                                        </p:tav>
                                      </p:tavLst>
                                    </p:anim>
                                    <p:anim calcmode="lin" valueType="num">
                                      <p:cBhvr>
                                        <p:cTn id="9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 presetClass="exit" presetSubtype="4" fill="hold" grpId="1" nodeType="clickEffect">
                                  <p:stCondLst>
                                    <p:cond delay="0"/>
                                  </p:stCondLst>
                                  <p:childTnLst>
                                    <p:anim calcmode="lin" valueType="num">
                                      <p:cBhvr additive="base">
                                        <p:cTn id="103" dur="500"/>
                                        <p:tgtEl>
                                          <p:spTgt spid="16"/>
                                        </p:tgtEl>
                                        <p:attrNameLst>
                                          <p:attrName>ppt_x</p:attrName>
                                        </p:attrNameLst>
                                      </p:cBhvr>
                                      <p:tavLst>
                                        <p:tav tm="0">
                                          <p:val>
                                            <p:strVal val="ppt_x"/>
                                          </p:val>
                                        </p:tav>
                                        <p:tav tm="100000">
                                          <p:val>
                                            <p:strVal val="ppt_x"/>
                                          </p:val>
                                        </p:tav>
                                      </p:tavLst>
                                    </p:anim>
                                    <p:anim calcmode="lin" valueType="num">
                                      <p:cBhvr additive="base">
                                        <p:cTn id="104" dur="500"/>
                                        <p:tgtEl>
                                          <p:spTgt spid="16"/>
                                        </p:tgtEl>
                                        <p:attrNameLst>
                                          <p:attrName>ppt_y</p:attrName>
                                        </p:attrNameLst>
                                      </p:cBhvr>
                                      <p:tavLst>
                                        <p:tav tm="0">
                                          <p:val>
                                            <p:strVal val="ppt_y"/>
                                          </p:val>
                                        </p:tav>
                                        <p:tav tm="100000">
                                          <p:val>
                                            <p:strVal val="1+ppt_h/2"/>
                                          </p:val>
                                        </p:tav>
                                      </p:tavLst>
                                    </p:anim>
                                    <p:set>
                                      <p:cBhvr>
                                        <p:cTn id="105" dur="1" fill="hold">
                                          <p:stCondLst>
                                            <p:cond delay="499"/>
                                          </p:stCondLst>
                                        </p:cTn>
                                        <p:tgtEl>
                                          <p:spTgt spid="16"/>
                                        </p:tgtEl>
                                        <p:attrNameLst>
                                          <p:attrName>style.visibility</p:attrName>
                                        </p:attrNameLst>
                                      </p:cBhvr>
                                      <p:to>
                                        <p:strVal val="hidden"/>
                                      </p:to>
                                    </p:set>
                                  </p:childTnLst>
                                </p:cTn>
                              </p:par>
                            </p:childTnLst>
                          </p:cTn>
                        </p:par>
                        <p:par>
                          <p:cTn id="106" fill="hold">
                            <p:stCondLst>
                              <p:cond delay="500"/>
                            </p:stCondLst>
                            <p:childTnLst>
                              <p:par>
                                <p:cTn id="107" presetID="2" presetClass="entr" presetSubtype="8" fill="hold" grpId="0" nodeType="afterEffect">
                                  <p:stCondLst>
                                    <p:cond delay="0"/>
                                  </p:stCondLst>
                                  <p:childTnLst>
                                    <p:set>
                                      <p:cBhvr>
                                        <p:cTn id="108" dur="1" fill="hold">
                                          <p:stCondLst>
                                            <p:cond delay="0"/>
                                          </p:stCondLst>
                                        </p:cTn>
                                        <p:tgtEl>
                                          <p:spTgt spid="18"/>
                                        </p:tgtEl>
                                        <p:attrNameLst>
                                          <p:attrName>style.visibility</p:attrName>
                                        </p:attrNameLst>
                                      </p:cBhvr>
                                      <p:to>
                                        <p:strVal val="visible"/>
                                      </p:to>
                                    </p:set>
                                    <p:anim calcmode="lin" valueType="num">
                                      <p:cBhvr additive="base">
                                        <p:cTn id="109" dur="250" fill="hold"/>
                                        <p:tgtEl>
                                          <p:spTgt spid="18"/>
                                        </p:tgtEl>
                                        <p:attrNameLst>
                                          <p:attrName>ppt_x</p:attrName>
                                        </p:attrNameLst>
                                      </p:cBhvr>
                                      <p:tavLst>
                                        <p:tav tm="0">
                                          <p:val>
                                            <p:strVal val="0-#ppt_w/2"/>
                                          </p:val>
                                        </p:tav>
                                        <p:tav tm="100000">
                                          <p:val>
                                            <p:strVal val="#ppt_x"/>
                                          </p:val>
                                        </p:tav>
                                      </p:tavLst>
                                    </p:anim>
                                    <p:anim calcmode="lin" valueType="num">
                                      <p:cBhvr additive="base">
                                        <p:cTn id="110" dur="25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8" grpId="0"/>
      <p:bldP spid="2" grpId="0"/>
      <p:bldP spid="4" grpId="0" animBg="1"/>
      <p:bldP spid="4" grpId="1" animBg="1"/>
      <p:bldP spid="17" grpId="0" animBg="1"/>
      <p:bldP spid="17" grpId="1" animBg="1"/>
      <p:bldP spid="5" grpId="0" animBg="1"/>
      <p:bldP spid="5" grpId="1" animBg="1"/>
      <p:bldP spid="14" grpId="0" animBg="1"/>
      <p:bldP spid="14" grpId="1" animBg="1"/>
      <p:bldP spid="12" grpId="0" animBg="1"/>
      <p:bldP spid="12" grpId="1" animBg="1"/>
      <p:bldP spid="11" grpId="0" animBg="1"/>
      <p:bldP spid="11" grpId="1" animBg="1"/>
      <p:bldP spid="16" grpId="0" animBg="1"/>
      <p:bldP spid="16" grpId="1"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FAEE90D0-396D-0548-B3A0-4EF8D2BA2D8A}"/>
              </a:ext>
            </a:extLst>
          </p:cNvPr>
          <p:cNvSpPr txBox="1"/>
          <p:nvPr/>
        </p:nvSpPr>
        <p:spPr>
          <a:xfrm>
            <a:off x="356650" y="481179"/>
            <a:ext cx="9975624" cy="2862322"/>
          </a:xfrm>
          <a:prstGeom prst="rect">
            <a:avLst/>
          </a:prstGeom>
          <a:noFill/>
          <a:ln>
            <a:noFill/>
          </a:ln>
        </p:spPr>
        <p:txBody>
          <a:bodyPr wrap="square" rtlCol="0">
            <a:spAutoFit/>
          </a:bodyPr>
          <a:lstStyle/>
          <a:p>
            <a:r>
              <a:rPr lang="tr-TR" sz="6000" b="1" dirty="0">
                <a:solidFill>
                  <a:srgbClr val="231F20"/>
                </a:solidFill>
              </a:rPr>
              <a:t>Peki, sizce sigara içmenin </a:t>
            </a:r>
            <a:br>
              <a:rPr lang="tr-TR" sz="6000" b="1" dirty="0">
                <a:solidFill>
                  <a:srgbClr val="231F20"/>
                </a:solidFill>
              </a:rPr>
            </a:br>
            <a:r>
              <a:rPr lang="tr-TR" sz="6000" b="1" dirty="0">
                <a:solidFill>
                  <a:srgbClr val="231F20"/>
                </a:solidFill>
              </a:rPr>
              <a:t>iyi olmayan yanları </a:t>
            </a:r>
            <a:br>
              <a:rPr lang="tr-TR" sz="6000" b="1" dirty="0">
                <a:solidFill>
                  <a:srgbClr val="231F20"/>
                </a:solidFill>
              </a:rPr>
            </a:br>
            <a:r>
              <a:rPr lang="tr-TR" sz="6000" b="1" dirty="0">
                <a:solidFill>
                  <a:srgbClr val="231F20"/>
                </a:solidFill>
              </a:rPr>
              <a:t>neler olabilir?</a:t>
            </a:r>
          </a:p>
        </p:txBody>
      </p:sp>
      <p:sp>
        <p:nvSpPr>
          <p:cNvPr id="7" name="Freeform 5">
            <a:extLst>
              <a:ext uri="{FF2B5EF4-FFF2-40B4-BE49-F238E27FC236}">
                <a16:creationId xmlns:a16="http://schemas.microsoft.com/office/drawing/2014/main" id="{E68795B3-2CFA-8B43-BBDD-45449FE83CEB}"/>
              </a:ext>
            </a:extLst>
          </p:cNvPr>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23060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50" fill="hold"/>
                                        <p:tgtEl>
                                          <p:spTgt spid="7"/>
                                        </p:tgtEl>
                                        <p:attrNameLst>
                                          <p:attrName>ppt_x</p:attrName>
                                        </p:attrNameLst>
                                      </p:cBhvr>
                                      <p:tavLst>
                                        <p:tav tm="0">
                                          <p:val>
                                            <p:strVal val="0-#ppt_w/2"/>
                                          </p:val>
                                        </p:tav>
                                        <p:tav tm="100000">
                                          <p:val>
                                            <p:strVal val="#ppt_x"/>
                                          </p:val>
                                        </p:tav>
                                      </p:tavLst>
                                    </p:anim>
                                    <p:anim calcmode="lin" valueType="num">
                                      <p:cBhvr additive="base">
                                        <p:cTn id="12" dur="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Metin kutusu 27"/>
          <p:cNvSpPr txBox="1"/>
          <p:nvPr/>
        </p:nvSpPr>
        <p:spPr>
          <a:xfrm>
            <a:off x="356650" y="388099"/>
            <a:ext cx="7480702" cy="830997"/>
          </a:xfrm>
          <a:prstGeom prst="rect">
            <a:avLst/>
          </a:prstGeom>
          <a:noFill/>
        </p:spPr>
        <p:txBody>
          <a:bodyPr wrap="none" rtlCol="0">
            <a:spAutoFit/>
          </a:bodyPr>
          <a:lstStyle/>
          <a:p>
            <a:r>
              <a:rPr lang="tr-TR" sz="4800" b="1" dirty="0"/>
              <a:t>Sigaranın iyi olmayan yanları</a:t>
            </a:r>
          </a:p>
        </p:txBody>
      </p:sp>
      <p:sp>
        <p:nvSpPr>
          <p:cNvPr id="8" name="Freeform 5"/>
          <p:cNvSpPr>
            <a:spLocks/>
          </p:cNvSpPr>
          <p:nvPr/>
        </p:nvSpPr>
        <p:spPr bwMode="auto">
          <a:xfrm>
            <a:off x="7026275" y="1760537"/>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t="-14000"/>
            </a:stretch>
          </a:blipFill>
          <a:ln>
            <a:noFill/>
          </a:ln>
        </p:spPr>
        <p:txBody>
          <a:bodyPr vert="horz" wrap="square" lIns="91440" tIns="45720" rIns="91440" bIns="45720" numCol="1" anchor="t" anchorCtr="0" compatLnSpc="1">
            <a:prstTxWarp prst="textNoShape">
              <a:avLst/>
            </a:prstTxWarp>
          </a:bodyPr>
          <a:lstStyle/>
          <a:p>
            <a:endParaRPr lang="tr-TR"/>
          </a:p>
        </p:txBody>
      </p:sp>
      <p:sp>
        <p:nvSpPr>
          <p:cNvPr id="18" name="Metin kutusu 17"/>
          <p:cNvSpPr txBox="1"/>
          <p:nvPr/>
        </p:nvSpPr>
        <p:spPr>
          <a:xfrm>
            <a:off x="494795" y="1484193"/>
            <a:ext cx="5679790" cy="3323987"/>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tr-TR" sz="2000" dirty="0">
                <a:solidFill>
                  <a:srgbClr val="575757"/>
                </a:solidFill>
              </a:rPr>
              <a:t>Sigara ruh sağlığımızı olumsuz etkiler.</a:t>
            </a:r>
          </a:p>
          <a:p>
            <a:pPr marL="342900" indent="-342900">
              <a:lnSpc>
                <a:spcPct val="150000"/>
              </a:lnSpc>
              <a:buFont typeface="Arial" panose="020B0604020202020204" pitchFamily="34" charset="0"/>
              <a:buChar char="•"/>
            </a:pPr>
            <a:r>
              <a:rPr lang="tr-TR" sz="2000" dirty="0">
                <a:solidFill>
                  <a:srgbClr val="575757"/>
                </a:solidFill>
              </a:rPr>
              <a:t>Sigara kişinin hayatına yeni sorunlar ekler.</a:t>
            </a:r>
          </a:p>
          <a:p>
            <a:pPr marL="342900" indent="-342900">
              <a:lnSpc>
                <a:spcPct val="150000"/>
              </a:lnSpc>
              <a:buFont typeface="Arial" panose="020B0604020202020204" pitchFamily="34" charset="0"/>
              <a:buChar char="•"/>
            </a:pPr>
            <a:r>
              <a:rPr lang="tr-TR" sz="2000" dirty="0">
                <a:solidFill>
                  <a:srgbClr val="575757"/>
                </a:solidFill>
              </a:rPr>
              <a:t>Sigara görünümün çirkinleşmesine ve kişinin kötü kokmasına neden olur.</a:t>
            </a:r>
          </a:p>
          <a:p>
            <a:pPr marL="342900" indent="-342900">
              <a:lnSpc>
                <a:spcPct val="150000"/>
              </a:lnSpc>
              <a:buFont typeface="Arial" panose="020B0604020202020204" pitchFamily="34" charset="0"/>
              <a:buChar char="•"/>
            </a:pPr>
            <a:r>
              <a:rPr lang="tr-TR" sz="2000" dirty="0">
                <a:solidFill>
                  <a:srgbClr val="575757"/>
                </a:solidFill>
              </a:rPr>
              <a:t>Sigara dumanı, kişinin kendisinde ve çevresinde birçok hastalığa sebep olur.</a:t>
            </a:r>
          </a:p>
          <a:p>
            <a:pPr marL="342900" indent="-342900">
              <a:lnSpc>
                <a:spcPct val="150000"/>
              </a:lnSpc>
              <a:buFont typeface="Arial" panose="020B0604020202020204" pitchFamily="34" charset="0"/>
              <a:buChar char="•"/>
            </a:pPr>
            <a:r>
              <a:rPr lang="tr-TR" sz="2000" dirty="0">
                <a:solidFill>
                  <a:srgbClr val="575757"/>
                </a:solidFill>
              </a:rPr>
              <a:t>Sigara kullanmak ekonomik zararlar doğurur.</a:t>
            </a:r>
          </a:p>
        </p:txBody>
      </p:sp>
      <p:sp>
        <p:nvSpPr>
          <p:cNvPr id="14" name="Freeform 5">
            <a:extLst>
              <a:ext uri="{FF2B5EF4-FFF2-40B4-BE49-F238E27FC236}">
                <a16:creationId xmlns:a16="http://schemas.microsoft.com/office/drawing/2014/main" id="{11FFD688-381C-7749-895E-BF868A807D5B}"/>
              </a:ext>
            </a:extLst>
          </p:cNvPr>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04396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50"/>
                                        <p:tgtEl>
                                          <p:spTgt spid="28"/>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250" fill="hold"/>
                                        <p:tgtEl>
                                          <p:spTgt spid="8"/>
                                        </p:tgtEl>
                                        <p:attrNameLst>
                                          <p:attrName>ppt_x</p:attrName>
                                        </p:attrNameLst>
                                      </p:cBhvr>
                                      <p:tavLst>
                                        <p:tav tm="0">
                                          <p:val>
                                            <p:strVal val="1+#ppt_w/2"/>
                                          </p:val>
                                        </p:tav>
                                        <p:tav tm="100000">
                                          <p:val>
                                            <p:strVal val="#ppt_x"/>
                                          </p:val>
                                        </p:tav>
                                      </p:tavLst>
                                    </p:anim>
                                    <p:anim calcmode="lin" valueType="num">
                                      <p:cBhvr additive="base">
                                        <p:cTn id="12" dur="25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250"/>
                                        <p:tgtEl>
                                          <p:spTgt spid="18"/>
                                        </p:tgtEl>
                                      </p:cBhvr>
                                    </p:animEffect>
                                  </p:childTnLst>
                                </p:cTn>
                              </p:par>
                            </p:childTnLst>
                          </p:cTn>
                        </p:par>
                        <p:par>
                          <p:cTn id="17" fill="hold">
                            <p:stCondLst>
                              <p:cond delay="750"/>
                            </p:stCondLst>
                            <p:childTnLst>
                              <p:par>
                                <p:cTn id="18" presetID="2" presetClass="entr" presetSubtype="8"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250" fill="hold"/>
                                        <p:tgtEl>
                                          <p:spTgt spid="14"/>
                                        </p:tgtEl>
                                        <p:attrNameLst>
                                          <p:attrName>ppt_x</p:attrName>
                                        </p:attrNameLst>
                                      </p:cBhvr>
                                      <p:tavLst>
                                        <p:tav tm="0">
                                          <p:val>
                                            <p:strVal val="0-#ppt_w/2"/>
                                          </p:val>
                                        </p:tav>
                                        <p:tav tm="100000">
                                          <p:val>
                                            <p:strVal val="#ppt_x"/>
                                          </p:val>
                                        </p:tav>
                                      </p:tavLst>
                                    </p:anim>
                                    <p:anim calcmode="lin" valueType="num">
                                      <p:cBhvr additive="base">
                                        <p:cTn id="21" dur="25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8" grpId="0" animBg="1"/>
      <p:bldP spid="18" grpId="0"/>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11112" y="0"/>
            <a:ext cx="12212637" cy="6858000"/>
          </a:xfrm>
          <a:prstGeom prst="rect">
            <a:avLst/>
          </a:prstGeom>
          <a:blipFill dpi="0" rotWithShape="1">
            <a:blip r:embed="rId3"/>
            <a:srcRect/>
            <a:stretch>
              <a:fillRect l="-28000" t="-12000" r="-23000" b="-7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4" y="1089898"/>
            <a:ext cx="1005718" cy="2339102"/>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1005714" y="1089898"/>
            <a:ext cx="6190028" cy="707886"/>
          </a:xfrm>
          <a:prstGeom prst="rect">
            <a:avLst/>
          </a:prstGeom>
          <a:noFill/>
        </p:spPr>
        <p:txBody>
          <a:bodyPr wrap="none" rtlCol="0">
            <a:spAutoFit/>
          </a:bodyPr>
          <a:lstStyle/>
          <a:p>
            <a:r>
              <a:rPr lang="tr-TR" sz="4000" b="1" dirty="0">
                <a:solidFill>
                  <a:srgbClr val="231F20"/>
                </a:solidFill>
              </a:rPr>
              <a:t>Pasif içicilik (Pasif </a:t>
            </a:r>
            <a:r>
              <a:rPr lang="tr-TR" sz="4000" b="1" dirty="0" err="1">
                <a:solidFill>
                  <a:srgbClr val="231F20"/>
                </a:solidFill>
              </a:rPr>
              <a:t>etkilenim</a:t>
            </a:r>
            <a:r>
              <a:rPr lang="tr-TR" sz="4000" b="1" dirty="0">
                <a:solidFill>
                  <a:srgbClr val="231F20"/>
                </a:solidFill>
              </a:rPr>
              <a:t>)</a:t>
            </a:r>
          </a:p>
        </p:txBody>
      </p:sp>
      <p:sp>
        <p:nvSpPr>
          <p:cNvPr id="15" name="Rectangle 9"/>
          <p:cNvSpPr>
            <a:spLocks noChangeArrowheads="1"/>
          </p:cNvSpPr>
          <p:nvPr/>
        </p:nvSpPr>
        <p:spPr bwMode="auto">
          <a:xfrm>
            <a:off x="-5556"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6" name="Metin kutusu 15"/>
          <p:cNvSpPr txBox="1"/>
          <p:nvPr/>
        </p:nvSpPr>
        <p:spPr>
          <a:xfrm>
            <a:off x="1077141" y="1843956"/>
            <a:ext cx="4182363" cy="1015663"/>
          </a:xfrm>
          <a:prstGeom prst="rect">
            <a:avLst/>
          </a:prstGeom>
          <a:noFill/>
        </p:spPr>
        <p:txBody>
          <a:bodyPr wrap="none" rtlCol="0">
            <a:spAutoFit/>
          </a:bodyPr>
          <a:lstStyle/>
          <a:p>
            <a:r>
              <a:rPr lang="tr-TR" sz="2000" dirty="0">
                <a:solidFill>
                  <a:srgbClr val="231F20"/>
                </a:solidFill>
              </a:rPr>
              <a:t>Sigara içenin çevreye saldığı dumanda,</a:t>
            </a:r>
          </a:p>
          <a:p>
            <a:r>
              <a:rPr lang="tr-TR" sz="2000" dirty="0">
                <a:solidFill>
                  <a:srgbClr val="231F20"/>
                </a:solidFill>
              </a:rPr>
              <a:t>içine çektiği dumandan çok daha</a:t>
            </a:r>
          </a:p>
          <a:p>
            <a:r>
              <a:rPr lang="tr-TR" sz="2000" dirty="0">
                <a:solidFill>
                  <a:srgbClr val="231F20"/>
                </a:solidFill>
              </a:rPr>
              <a:t>fazla kimyasal madde bulunur.</a:t>
            </a:r>
          </a:p>
        </p:txBody>
      </p:sp>
      <p:pic>
        <p:nvPicPr>
          <p:cNvPr id="17" name="Resim 16">
            <a:extLst>
              <a:ext uri="{FF2B5EF4-FFF2-40B4-BE49-F238E27FC236}">
                <a16:creationId xmlns:a16="http://schemas.microsoft.com/office/drawing/2014/main" id="{2F388875-F568-5A4A-97C1-386DF48F3B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373" y="5792222"/>
            <a:ext cx="3505200" cy="596900"/>
          </a:xfrm>
          <a:prstGeom prst="rect">
            <a:avLst/>
          </a:prstGeom>
        </p:spPr>
      </p:pic>
      <p:sp>
        <p:nvSpPr>
          <p:cNvPr id="18" name="Rectangle 13">
            <a:extLst>
              <a:ext uri="{FF2B5EF4-FFF2-40B4-BE49-F238E27FC236}">
                <a16:creationId xmlns:a16="http://schemas.microsoft.com/office/drawing/2014/main" id="{2C88E815-99BA-1140-98C9-5F174C639985}"/>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9" name="Metin kutusu 18">
            <a:extLst>
              <a:ext uri="{FF2B5EF4-FFF2-40B4-BE49-F238E27FC236}">
                <a16:creationId xmlns:a16="http://schemas.microsoft.com/office/drawing/2014/main" id="{A79C4A04-EA38-404E-908B-0D6557754CCD}"/>
              </a:ext>
            </a:extLst>
          </p:cNvPr>
          <p:cNvSpPr txBox="1"/>
          <p:nvPr/>
        </p:nvSpPr>
        <p:spPr>
          <a:xfrm>
            <a:off x="11495712" y="5855671"/>
            <a:ext cx="495649" cy="461665"/>
          </a:xfrm>
          <a:prstGeom prst="rect">
            <a:avLst/>
          </a:prstGeom>
          <a:noFill/>
        </p:spPr>
        <p:txBody>
          <a:bodyPr wrap="none" rtlCol="0">
            <a:spAutoFit/>
          </a:bodyPr>
          <a:lstStyle/>
          <a:p>
            <a:pPr algn="r"/>
            <a:fld id="{D0F2F3F1-5144-AF4A-8EAB-513566FC3542}" type="slidenum">
              <a:rPr lang="tr-TR" sz="2400" b="1" smtClean="0">
                <a:solidFill>
                  <a:srgbClr val="DADADA"/>
                </a:solidFill>
              </a:rPr>
              <a:t>23</a:t>
            </a:fld>
            <a:endParaRPr lang="tr-TR" sz="2400" b="1" dirty="0">
              <a:solidFill>
                <a:srgbClr val="DADADA"/>
              </a:solidFill>
            </a:endParaRPr>
          </a:p>
        </p:txBody>
      </p:sp>
    </p:spTree>
    <p:extLst>
      <p:ext uri="{BB962C8B-B14F-4D97-AF65-F5344CB8AC3E}">
        <p14:creationId xmlns:p14="http://schemas.microsoft.com/office/powerpoint/2010/main" val="287290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50"/>
                                        <p:tgtEl>
                                          <p:spTgt spid="1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50"/>
                                        <p:tgtEl>
                                          <p:spTgt spid="15"/>
                                        </p:tgtEl>
                                      </p:cBhvr>
                                    </p:animEffect>
                                  </p:childTnLst>
                                </p:cTn>
                              </p:par>
                            </p:childTnLst>
                          </p:cTn>
                        </p:par>
                        <p:par>
                          <p:cTn id="16" fill="hold">
                            <p:stCondLst>
                              <p:cond delay="750"/>
                            </p:stCondLst>
                            <p:childTnLst>
                              <p:par>
                                <p:cTn id="17" presetID="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250" fill="hold"/>
                                        <p:tgtEl>
                                          <p:spTgt spid="9"/>
                                        </p:tgtEl>
                                        <p:attrNameLst>
                                          <p:attrName>ppt_x</p:attrName>
                                        </p:attrNameLst>
                                      </p:cBhvr>
                                      <p:tavLst>
                                        <p:tav tm="0">
                                          <p:val>
                                            <p:strVal val="0-#ppt_w/2"/>
                                          </p:val>
                                        </p:tav>
                                        <p:tav tm="100000">
                                          <p:val>
                                            <p:strVal val="#ppt_x"/>
                                          </p:val>
                                        </p:tav>
                                      </p:tavLst>
                                    </p:anim>
                                    <p:anim calcmode="lin" valueType="num">
                                      <p:cBhvr additive="base">
                                        <p:cTn id="20" dur="250" fill="hold"/>
                                        <p:tgtEl>
                                          <p:spTgt spid="9"/>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250"/>
                                        <p:tgtEl>
                                          <p:spTgt spid="14"/>
                                        </p:tgtEl>
                                      </p:cBhvr>
                                    </p:animEffect>
                                  </p:childTnLst>
                                </p:cTn>
                              </p:par>
                            </p:childTnLst>
                          </p:cTn>
                        </p:par>
                        <p:par>
                          <p:cTn id="25" fill="hold">
                            <p:stCondLst>
                              <p:cond delay="1250"/>
                            </p:stCondLst>
                            <p:childTnLst>
                              <p:par>
                                <p:cTn id="26" presetID="22" presetClass="entr" presetSubtype="1"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up)">
                                      <p:cBhvr>
                                        <p:cTn id="28"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3" grpId="0" animBg="1"/>
      <p:bldP spid="14" grpId="0"/>
      <p:bldP spid="15" grpId="0" animBg="1"/>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546797"/>
            <a:ext cx="7379456" cy="830997"/>
          </a:xfrm>
          <a:prstGeom prst="rect">
            <a:avLst/>
          </a:prstGeom>
          <a:noFill/>
        </p:spPr>
        <p:txBody>
          <a:bodyPr wrap="none" rtlCol="0">
            <a:spAutoFit/>
          </a:bodyPr>
          <a:lstStyle/>
          <a:p>
            <a:r>
              <a:rPr lang="tr-TR" sz="4800" b="1" dirty="0"/>
              <a:t>Pasif içicilik (Pasif </a:t>
            </a:r>
            <a:r>
              <a:rPr lang="tr-TR" sz="4800" b="1" dirty="0" err="1"/>
              <a:t>etkilenim</a:t>
            </a:r>
            <a:r>
              <a:rPr lang="tr-TR" sz="4800" b="1" dirty="0"/>
              <a:t>)</a:t>
            </a:r>
          </a:p>
        </p:txBody>
      </p:sp>
      <p:grpSp>
        <p:nvGrpSpPr>
          <p:cNvPr id="29" name="Grup 28"/>
          <p:cNvGrpSpPr/>
          <p:nvPr/>
        </p:nvGrpSpPr>
        <p:grpSpPr>
          <a:xfrm>
            <a:off x="554927" y="2388780"/>
            <a:ext cx="4058078" cy="923330"/>
            <a:chOff x="554927" y="1881525"/>
            <a:chExt cx="4058078" cy="923330"/>
          </a:xfrm>
        </p:grpSpPr>
        <p:sp>
          <p:nvSpPr>
            <p:cNvPr id="30" name="Metin kutusu 29"/>
            <p:cNvSpPr txBox="1"/>
            <p:nvPr/>
          </p:nvSpPr>
          <p:spPr>
            <a:xfrm>
              <a:off x="746177" y="1881525"/>
              <a:ext cx="3866828" cy="923330"/>
            </a:xfrm>
            <a:prstGeom prst="rect">
              <a:avLst/>
            </a:prstGeom>
            <a:noFill/>
          </p:spPr>
          <p:txBody>
            <a:bodyPr wrap="none" rtlCol="0">
              <a:spAutoFit/>
            </a:bodyPr>
            <a:lstStyle/>
            <a:p>
              <a:r>
                <a:rPr lang="tr-TR" dirty="0">
                  <a:solidFill>
                    <a:srgbClr val="575757"/>
                  </a:solidFill>
                </a:rPr>
                <a:t>Sigara dumanına maruz kalmak, kanser,</a:t>
              </a:r>
            </a:p>
            <a:p>
              <a:r>
                <a:rPr lang="tr-TR" dirty="0">
                  <a:solidFill>
                    <a:srgbClr val="575757"/>
                  </a:solidFill>
                </a:rPr>
                <a:t>amfizem, kalp hastalıkları ve KOAH gibi</a:t>
              </a:r>
            </a:p>
            <a:p>
              <a:r>
                <a:rPr lang="tr-TR" dirty="0">
                  <a:solidFill>
                    <a:srgbClr val="575757"/>
                  </a:solidFill>
                </a:rPr>
                <a:t>birçok hastalığa neden olmaktadır.</a:t>
              </a:r>
            </a:p>
          </p:txBody>
        </p:sp>
        <p:pic>
          <p:nvPicPr>
            <p:cNvPr id="31" name="Resim 30"/>
            <p:cNvPicPr>
              <a:picLocks noChangeAspect="1"/>
            </p:cNvPicPr>
            <p:nvPr/>
          </p:nvPicPr>
          <p:blipFill>
            <a:blip r:embed="rId3"/>
            <a:stretch>
              <a:fillRect/>
            </a:stretch>
          </p:blipFill>
          <p:spPr>
            <a:xfrm>
              <a:off x="554927" y="1991580"/>
              <a:ext cx="191250" cy="180000"/>
            </a:xfrm>
            <a:prstGeom prst="rect">
              <a:avLst/>
            </a:prstGeom>
          </p:spPr>
        </p:pic>
      </p:grpSp>
      <p:grpSp>
        <p:nvGrpSpPr>
          <p:cNvPr id="32" name="Grup 31"/>
          <p:cNvGrpSpPr/>
          <p:nvPr/>
        </p:nvGrpSpPr>
        <p:grpSpPr>
          <a:xfrm>
            <a:off x="554927" y="3533797"/>
            <a:ext cx="6287250" cy="1477328"/>
            <a:chOff x="554927" y="2447025"/>
            <a:chExt cx="6287250" cy="1477328"/>
          </a:xfrm>
        </p:grpSpPr>
        <p:sp>
          <p:nvSpPr>
            <p:cNvPr id="33" name="Dikdörtgen 32"/>
            <p:cNvSpPr/>
            <p:nvPr/>
          </p:nvSpPr>
          <p:spPr>
            <a:xfrm>
              <a:off x="746177" y="2447025"/>
              <a:ext cx="6096000" cy="1477328"/>
            </a:xfrm>
            <a:prstGeom prst="rect">
              <a:avLst/>
            </a:prstGeom>
          </p:spPr>
          <p:txBody>
            <a:bodyPr>
              <a:spAutoFit/>
            </a:bodyPr>
            <a:lstStyle/>
            <a:p>
              <a:r>
                <a:rPr lang="tr-TR" dirty="0">
                  <a:solidFill>
                    <a:srgbClr val="575757"/>
                  </a:solidFill>
                </a:rPr>
                <a:t>Başkalarının içtiği  sigaranın dumanına</a:t>
              </a:r>
            </a:p>
            <a:p>
              <a:r>
                <a:rPr lang="tr-TR" dirty="0">
                  <a:solidFill>
                    <a:srgbClr val="575757"/>
                  </a:solidFill>
                </a:rPr>
                <a:t>sadece 30 dakika maruz kalmak,</a:t>
              </a:r>
            </a:p>
            <a:p>
              <a:r>
                <a:rPr lang="tr-TR" dirty="0">
                  <a:solidFill>
                    <a:srgbClr val="575757"/>
                  </a:solidFill>
                </a:rPr>
                <a:t>uzun süreli sigara içiciliğinde ortaya</a:t>
              </a:r>
            </a:p>
            <a:p>
              <a:r>
                <a:rPr lang="tr-TR" dirty="0">
                  <a:solidFill>
                    <a:srgbClr val="575757"/>
                  </a:solidFill>
                </a:rPr>
                <a:t>çıkanlarla aynı fiziksel etkilere</a:t>
              </a:r>
            </a:p>
            <a:p>
              <a:r>
                <a:rPr lang="tr-TR" dirty="0">
                  <a:solidFill>
                    <a:srgbClr val="575757"/>
                  </a:solidFill>
                </a:rPr>
                <a:t>sebep olmaktadır.</a:t>
              </a:r>
            </a:p>
          </p:txBody>
        </p:sp>
        <p:pic>
          <p:nvPicPr>
            <p:cNvPr id="34" name="Resim 33"/>
            <p:cNvPicPr>
              <a:picLocks noChangeAspect="1"/>
            </p:cNvPicPr>
            <p:nvPr/>
          </p:nvPicPr>
          <p:blipFill>
            <a:blip r:embed="rId3"/>
            <a:stretch>
              <a:fillRect/>
            </a:stretch>
          </p:blipFill>
          <p:spPr>
            <a:xfrm>
              <a:off x="554927" y="2549458"/>
              <a:ext cx="191250" cy="180000"/>
            </a:xfrm>
            <a:prstGeom prst="rect">
              <a:avLst/>
            </a:prstGeom>
          </p:spPr>
        </p:pic>
      </p:grpSp>
      <p:sp>
        <p:nvSpPr>
          <p:cNvPr id="8" name="Freeform 5"/>
          <p:cNvSpPr>
            <a:spLocks/>
          </p:cNvSpPr>
          <p:nvPr/>
        </p:nvSpPr>
        <p:spPr bwMode="auto">
          <a:xfrm>
            <a:off x="7026275" y="158432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a:stretch>
          </a:blipFill>
          <a:ln>
            <a:noFill/>
          </a:ln>
        </p:spPr>
        <p:txBody>
          <a:bodyPr vert="horz" wrap="square" lIns="91440" tIns="45720" rIns="91440" bIns="45720" numCol="1" anchor="t" anchorCtr="0" compatLnSpc="1">
            <a:prstTxWarp prst="textNoShape">
              <a:avLst/>
            </a:prstTxWarp>
          </a:bodyPr>
          <a:lstStyle/>
          <a:p>
            <a:endParaRPr lang="tr-TR"/>
          </a:p>
        </p:txBody>
      </p:sp>
      <p:sp>
        <p:nvSpPr>
          <p:cNvPr id="25" name="Metin kutusu 24"/>
          <p:cNvSpPr txBox="1"/>
          <p:nvPr/>
        </p:nvSpPr>
        <p:spPr>
          <a:xfrm>
            <a:off x="446011" y="1501614"/>
            <a:ext cx="3550074" cy="707886"/>
          </a:xfrm>
          <a:prstGeom prst="rect">
            <a:avLst/>
          </a:prstGeom>
          <a:noFill/>
        </p:spPr>
        <p:txBody>
          <a:bodyPr wrap="none" rtlCol="0">
            <a:spAutoFit/>
          </a:bodyPr>
          <a:lstStyle/>
          <a:p>
            <a:r>
              <a:rPr lang="tr-TR" sz="2000" b="1" dirty="0"/>
              <a:t>KİMSENİN BAŞKALARINA BUNU</a:t>
            </a:r>
          </a:p>
          <a:p>
            <a:r>
              <a:rPr lang="tr-TR" sz="2000" b="1" dirty="0"/>
              <a:t>YAPMAYA HAKKI YOK! </a:t>
            </a:r>
          </a:p>
        </p:txBody>
      </p:sp>
    </p:spTree>
    <p:extLst>
      <p:ext uri="{BB962C8B-B14F-4D97-AF65-F5344CB8AC3E}">
        <p14:creationId xmlns:p14="http://schemas.microsoft.com/office/powerpoint/2010/main" val="31522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250" fill="hold"/>
                                        <p:tgtEl>
                                          <p:spTgt spid="8"/>
                                        </p:tgtEl>
                                        <p:attrNameLst>
                                          <p:attrName>ppt_x</p:attrName>
                                        </p:attrNameLst>
                                      </p:cBhvr>
                                      <p:tavLst>
                                        <p:tav tm="0">
                                          <p:val>
                                            <p:strVal val="1+#ppt_w/2"/>
                                          </p:val>
                                        </p:tav>
                                        <p:tav tm="100000">
                                          <p:val>
                                            <p:strVal val="#ppt_x"/>
                                          </p:val>
                                        </p:tav>
                                      </p:tavLst>
                                    </p:anim>
                                    <p:anim calcmode="lin" valueType="num">
                                      <p:cBhvr additive="base">
                                        <p:cTn id="17" dur="25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250"/>
                                        <p:tgtEl>
                                          <p:spTgt spid="25"/>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250"/>
                                        <p:tgtEl>
                                          <p:spTgt spid="29"/>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2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8" grpId="0" animBg="1"/>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25000" r="-45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747267" cy="1938992"/>
          </a:xfrm>
          <a:prstGeom prst="rect">
            <a:avLst/>
          </a:prstGeom>
          <a:noFill/>
        </p:spPr>
        <p:txBody>
          <a:bodyPr wrap="square" rtlCol="0">
            <a:spAutoFit/>
          </a:bodyPr>
          <a:lstStyle/>
          <a:p>
            <a:r>
              <a:rPr lang="tr-TR" sz="6000" b="1" dirty="0"/>
              <a:t>Elektronik sigara ve zararları</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6" name="Metin kutusu 15"/>
          <p:cNvSpPr txBox="1"/>
          <p:nvPr/>
        </p:nvSpPr>
        <p:spPr>
          <a:xfrm>
            <a:off x="428077" y="2732439"/>
            <a:ext cx="5561972" cy="1938992"/>
          </a:xfrm>
          <a:prstGeom prst="rect">
            <a:avLst/>
          </a:prstGeom>
          <a:noFill/>
        </p:spPr>
        <p:txBody>
          <a:bodyPr wrap="none" rtlCol="0">
            <a:spAutoFit/>
          </a:bodyPr>
          <a:lstStyle/>
          <a:p>
            <a:r>
              <a:rPr lang="tr-TR" sz="2000" dirty="0">
                <a:solidFill>
                  <a:srgbClr val="575757"/>
                </a:solidFill>
              </a:rPr>
              <a:t>Elektronik sigara, tütün dumanına benzeyen; ancak </a:t>
            </a:r>
          </a:p>
          <a:p>
            <a:r>
              <a:rPr lang="tr-TR" sz="2000" dirty="0">
                <a:solidFill>
                  <a:srgbClr val="575757"/>
                </a:solidFill>
              </a:rPr>
              <a:t>duman yerine aromalı nikotin buharı üreten pille</a:t>
            </a:r>
          </a:p>
          <a:p>
            <a:r>
              <a:rPr lang="tr-TR" sz="2000" dirty="0">
                <a:solidFill>
                  <a:srgbClr val="575757"/>
                </a:solidFill>
              </a:rPr>
              <a:t>çalışan cihazlara verilen addır. 250’den fazla farklı</a:t>
            </a:r>
          </a:p>
          <a:p>
            <a:r>
              <a:rPr lang="tr-TR" sz="2000" dirty="0">
                <a:solidFill>
                  <a:srgbClr val="575757"/>
                </a:solidFill>
              </a:rPr>
              <a:t>firma markasıyla çok farklı şekillerde (geleneksel </a:t>
            </a:r>
          </a:p>
          <a:p>
            <a:r>
              <a:rPr lang="tr-TR" sz="2000" dirty="0">
                <a:solidFill>
                  <a:srgbClr val="575757"/>
                </a:solidFill>
              </a:rPr>
              <a:t>sigara, puro, pipo, kalem, USB gibi) dünyada</a:t>
            </a:r>
          </a:p>
          <a:p>
            <a:r>
              <a:rPr lang="tr-TR" sz="2000" dirty="0">
                <a:solidFill>
                  <a:srgbClr val="575757"/>
                </a:solidFill>
              </a:rPr>
              <a:t>satılmaktadır. </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Rectangle 13">
            <a:extLst>
              <a:ext uri="{FF2B5EF4-FFF2-40B4-BE49-F238E27FC236}">
                <a16:creationId xmlns:a16="http://schemas.microsoft.com/office/drawing/2014/main" id="{06AC1734-8720-0142-8954-D06D06D7797E}"/>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8" name="Metin kutusu 17">
            <a:extLst>
              <a:ext uri="{FF2B5EF4-FFF2-40B4-BE49-F238E27FC236}">
                <a16:creationId xmlns:a16="http://schemas.microsoft.com/office/drawing/2014/main" id="{98A7ADB2-7FCF-764D-B83E-33EBADA3CAA3}"/>
              </a:ext>
            </a:extLst>
          </p:cNvPr>
          <p:cNvSpPr txBox="1"/>
          <p:nvPr/>
        </p:nvSpPr>
        <p:spPr>
          <a:xfrm>
            <a:off x="11495712" y="5855671"/>
            <a:ext cx="495649" cy="461665"/>
          </a:xfrm>
          <a:prstGeom prst="rect">
            <a:avLst/>
          </a:prstGeom>
          <a:noFill/>
        </p:spPr>
        <p:txBody>
          <a:bodyPr wrap="none" rtlCol="0">
            <a:spAutoFit/>
          </a:bodyPr>
          <a:lstStyle/>
          <a:p>
            <a:pPr algn="r"/>
            <a:fld id="{D0F2F3F1-5144-AF4A-8EAB-513566FC3542}" type="slidenum">
              <a:rPr lang="tr-TR" sz="2400" b="1" smtClean="0">
                <a:solidFill>
                  <a:srgbClr val="DADADA"/>
                </a:solidFill>
              </a:rPr>
              <a:t>25</a:t>
            </a:fld>
            <a:endParaRPr lang="tr-TR" sz="2400" b="1" dirty="0">
              <a:solidFill>
                <a:srgbClr val="DADADA"/>
              </a:solidFill>
            </a:endParaRPr>
          </a:p>
        </p:txBody>
      </p:sp>
    </p:spTree>
    <p:extLst>
      <p:ext uri="{BB962C8B-B14F-4D97-AF65-F5344CB8AC3E}">
        <p14:creationId xmlns:p14="http://schemas.microsoft.com/office/powerpoint/2010/main" val="245552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250" fill="hold"/>
                                        <p:tgtEl>
                                          <p:spTgt spid="9"/>
                                        </p:tgtEl>
                                        <p:attrNameLst>
                                          <p:attrName>ppt_x</p:attrName>
                                        </p:attrNameLst>
                                      </p:cBhvr>
                                      <p:tavLst>
                                        <p:tav tm="0">
                                          <p:val>
                                            <p:strVal val="0-#ppt_w/2"/>
                                          </p:val>
                                        </p:tav>
                                        <p:tav tm="100000">
                                          <p:val>
                                            <p:strVal val="#ppt_x"/>
                                          </p:val>
                                        </p:tav>
                                      </p:tavLst>
                                    </p:anim>
                                    <p:anim calcmode="lin" valueType="num">
                                      <p:cBhvr additive="base">
                                        <p:cTn id="16" dur="25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50"/>
                                        <p:tgtEl>
                                          <p:spTgt spid="14"/>
                                        </p:tgtEl>
                                      </p:cBhvr>
                                    </p:animEffect>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up)">
                                      <p:cBhvr>
                                        <p:cTn id="24" dur="250"/>
                                        <p:tgtEl>
                                          <p:spTgt spid="16"/>
                                        </p:tgtEl>
                                      </p:cBhvr>
                                    </p:animEffect>
                                  </p:childTnLst>
                                </p:cTn>
                              </p:par>
                            </p:childTnLst>
                          </p:cTn>
                        </p:par>
                        <p:par>
                          <p:cTn id="25" fill="hold">
                            <p:stCondLst>
                              <p:cond delay="1250"/>
                            </p:stCondLst>
                            <p:childTnLst>
                              <p:par>
                                <p:cTn id="26" presetID="2" presetClass="entr" presetSubtype="2"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250" fill="hold"/>
                                        <p:tgtEl>
                                          <p:spTgt spid="27"/>
                                        </p:tgtEl>
                                        <p:attrNameLst>
                                          <p:attrName>ppt_x</p:attrName>
                                        </p:attrNameLst>
                                      </p:cBhvr>
                                      <p:tavLst>
                                        <p:tav tm="0">
                                          <p:val>
                                            <p:strVal val="1+#ppt_w/2"/>
                                          </p:val>
                                        </p:tav>
                                        <p:tav tm="100000">
                                          <p:val>
                                            <p:strVal val="#ppt_x"/>
                                          </p:val>
                                        </p:tav>
                                      </p:tavLst>
                                    </p:anim>
                                    <p:anim calcmode="lin" valueType="num">
                                      <p:cBhvr additive="base">
                                        <p:cTn id="29" dur="250" fill="hold"/>
                                        <p:tgtEl>
                                          <p:spTgt spid="27"/>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25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250" fill="hold"/>
                                        <p:tgtEl>
                                          <p:spTgt spid="28"/>
                                        </p:tgtEl>
                                        <p:attrNameLst>
                                          <p:attrName>ppt_x</p:attrName>
                                        </p:attrNameLst>
                                      </p:cBhvr>
                                      <p:tavLst>
                                        <p:tav tm="0">
                                          <p:val>
                                            <p:strVal val="1+#ppt_w/2"/>
                                          </p:val>
                                        </p:tav>
                                        <p:tav tm="100000">
                                          <p:val>
                                            <p:strVal val="#ppt_x"/>
                                          </p:val>
                                        </p:tav>
                                      </p:tavLst>
                                    </p:anim>
                                    <p:anim calcmode="lin" valueType="num">
                                      <p:cBhvr additive="base">
                                        <p:cTn id="33" dur="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16" grpId="0"/>
      <p:bldP spid="2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25000" r="-4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457007" cy="1938992"/>
          </a:xfrm>
          <a:prstGeom prst="rect">
            <a:avLst/>
          </a:prstGeom>
          <a:noFill/>
        </p:spPr>
        <p:txBody>
          <a:bodyPr wrap="none" rtlCol="0">
            <a:spAutoFit/>
          </a:bodyPr>
          <a:lstStyle/>
          <a:p>
            <a:r>
              <a:rPr lang="tr-TR" sz="6000" b="1" dirty="0"/>
              <a:t>Elektronik sigara</a:t>
            </a:r>
          </a:p>
          <a:p>
            <a:r>
              <a:rPr lang="tr-TR" sz="6000" b="1" dirty="0"/>
              <a:t>ve zararları</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6" name="Metin kutusu 15"/>
          <p:cNvSpPr txBox="1"/>
          <p:nvPr/>
        </p:nvSpPr>
        <p:spPr>
          <a:xfrm>
            <a:off x="428077" y="2732439"/>
            <a:ext cx="5167312" cy="1938992"/>
          </a:xfrm>
          <a:prstGeom prst="rect">
            <a:avLst/>
          </a:prstGeom>
          <a:noFill/>
        </p:spPr>
        <p:txBody>
          <a:bodyPr wrap="none" rtlCol="0">
            <a:spAutoFit/>
          </a:bodyPr>
          <a:lstStyle/>
          <a:p>
            <a:r>
              <a:rPr lang="tr-TR" sz="2000" dirty="0" smtClean="0">
                <a:solidFill>
                  <a:srgbClr val="575757"/>
                </a:solidFill>
              </a:rPr>
              <a:t>Sanılanın aksine, </a:t>
            </a:r>
            <a:r>
              <a:rPr lang="tr-TR" sz="2000" dirty="0">
                <a:solidFill>
                  <a:srgbClr val="575757"/>
                </a:solidFill>
              </a:rPr>
              <a:t>e – sigaranın sigarayı bırakma</a:t>
            </a:r>
          </a:p>
          <a:p>
            <a:r>
              <a:rPr lang="tr-TR" sz="2000" dirty="0">
                <a:solidFill>
                  <a:srgbClr val="575757"/>
                </a:solidFill>
              </a:rPr>
              <a:t>konusunda yardımcı olmadığı ortaya konmuştur.</a:t>
            </a:r>
          </a:p>
          <a:p>
            <a:r>
              <a:rPr lang="tr-TR" sz="2000" dirty="0">
                <a:solidFill>
                  <a:srgbClr val="575757"/>
                </a:solidFill>
              </a:rPr>
              <a:t>Ayrıca yapılan </a:t>
            </a:r>
            <a:r>
              <a:rPr lang="tr-TR" sz="2000" dirty="0" smtClean="0">
                <a:solidFill>
                  <a:srgbClr val="575757"/>
                </a:solidFill>
              </a:rPr>
              <a:t>çalışmalar, </a:t>
            </a:r>
            <a:r>
              <a:rPr lang="tr-TR" sz="2000" dirty="0">
                <a:solidFill>
                  <a:srgbClr val="575757"/>
                </a:solidFill>
              </a:rPr>
              <a:t>e – </a:t>
            </a:r>
            <a:r>
              <a:rPr lang="tr-TR" sz="2000" dirty="0" smtClean="0">
                <a:solidFill>
                  <a:srgbClr val="575757"/>
                </a:solidFill>
              </a:rPr>
              <a:t>sigaranın </a:t>
            </a:r>
            <a:r>
              <a:rPr lang="tr-TR" sz="2000" dirty="0">
                <a:solidFill>
                  <a:srgbClr val="575757"/>
                </a:solidFill>
              </a:rPr>
              <a:t>tersine</a:t>
            </a:r>
          </a:p>
          <a:p>
            <a:r>
              <a:rPr lang="tr-TR" sz="2000" dirty="0">
                <a:solidFill>
                  <a:srgbClr val="575757"/>
                </a:solidFill>
              </a:rPr>
              <a:t>bir etki oluşturarak nikotin bağımlılığını</a:t>
            </a:r>
          </a:p>
          <a:p>
            <a:r>
              <a:rPr lang="tr-TR" sz="2000" dirty="0">
                <a:solidFill>
                  <a:srgbClr val="575757"/>
                </a:solidFill>
              </a:rPr>
              <a:t>sürdürdüğünü ve bırakma davranışını</a:t>
            </a:r>
          </a:p>
          <a:p>
            <a:r>
              <a:rPr lang="tr-TR" sz="2000" dirty="0">
                <a:solidFill>
                  <a:srgbClr val="575757"/>
                </a:solidFill>
              </a:rPr>
              <a:t>engellediğini göstermektedir.</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Rectangle 13">
            <a:extLst>
              <a:ext uri="{FF2B5EF4-FFF2-40B4-BE49-F238E27FC236}">
                <a16:creationId xmlns:a16="http://schemas.microsoft.com/office/drawing/2014/main" id="{5C919A20-CAFF-494B-910D-624AB3D4C371}"/>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8" name="Metin kutusu 17">
            <a:extLst>
              <a:ext uri="{FF2B5EF4-FFF2-40B4-BE49-F238E27FC236}">
                <a16:creationId xmlns:a16="http://schemas.microsoft.com/office/drawing/2014/main" id="{F298C65E-780F-4C4B-B9BA-07B9BF965B4F}"/>
              </a:ext>
            </a:extLst>
          </p:cNvPr>
          <p:cNvSpPr txBox="1"/>
          <p:nvPr/>
        </p:nvSpPr>
        <p:spPr>
          <a:xfrm>
            <a:off x="11495712" y="5855671"/>
            <a:ext cx="495649" cy="461665"/>
          </a:xfrm>
          <a:prstGeom prst="rect">
            <a:avLst/>
          </a:prstGeom>
          <a:noFill/>
        </p:spPr>
        <p:txBody>
          <a:bodyPr wrap="none" rtlCol="0">
            <a:spAutoFit/>
          </a:bodyPr>
          <a:lstStyle/>
          <a:p>
            <a:pPr algn="r"/>
            <a:fld id="{D0F2F3F1-5144-AF4A-8EAB-513566FC3542}" type="slidenum">
              <a:rPr lang="tr-TR" sz="2400" b="1" smtClean="0">
                <a:solidFill>
                  <a:srgbClr val="DADADA"/>
                </a:solidFill>
              </a:rPr>
              <a:t>26</a:t>
            </a:fld>
            <a:endParaRPr lang="tr-TR" sz="2400" b="1" dirty="0">
              <a:solidFill>
                <a:srgbClr val="DADADA"/>
              </a:solidFill>
            </a:endParaRPr>
          </a:p>
        </p:txBody>
      </p:sp>
    </p:spTree>
    <p:extLst>
      <p:ext uri="{BB962C8B-B14F-4D97-AF65-F5344CB8AC3E}">
        <p14:creationId xmlns:p14="http://schemas.microsoft.com/office/powerpoint/2010/main" val="182706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250" fill="hold"/>
                                        <p:tgtEl>
                                          <p:spTgt spid="9"/>
                                        </p:tgtEl>
                                        <p:attrNameLst>
                                          <p:attrName>ppt_x</p:attrName>
                                        </p:attrNameLst>
                                      </p:cBhvr>
                                      <p:tavLst>
                                        <p:tav tm="0">
                                          <p:val>
                                            <p:strVal val="0-#ppt_w/2"/>
                                          </p:val>
                                        </p:tav>
                                        <p:tav tm="100000">
                                          <p:val>
                                            <p:strVal val="#ppt_x"/>
                                          </p:val>
                                        </p:tav>
                                      </p:tavLst>
                                    </p:anim>
                                    <p:anim calcmode="lin" valueType="num">
                                      <p:cBhvr additive="base">
                                        <p:cTn id="16" dur="25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50"/>
                                        <p:tgtEl>
                                          <p:spTgt spid="14"/>
                                        </p:tgtEl>
                                      </p:cBhvr>
                                    </p:animEffect>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up)">
                                      <p:cBhvr>
                                        <p:cTn id="24" dur="250"/>
                                        <p:tgtEl>
                                          <p:spTgt spid="16"/>
                                        </p:tgtEl>
                                      </p:cBhvr>
                                    </p:animEffect>
                                  </p:childTnLst>
                                </p:cTn>
                              </p:par>
                            </p:childTnLst>
                          </p:cTn>
                        </p:par>
                        <p:par>
                          <p:cTn id="25" fill="hold">
                            <p:stCondLst>
                              <p:cond delay="1250"/>
                            </p:stCondLst>
                            <p:childTnLst>
                              <p:par>
                                <p:cTn id="26" presetID="2" presetClass="entr" presetSubtype="2"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250" fill="hold"/>
                                        <p:tgtEl>
                                          <p:spTgt spid="27"/>
                                        </p:tgtEl>
                                        <p:attrNameLst>
                                          <p:attrName>ppt_x</p:attrName>
                                        </p:attrNameLst>
                                      </p:cBhvr>
                                      <p:tavLst>
                                        <p:tav tm="0">
                                          <p:val>
                                            <p:strVal val="1+#ppt_w/2"/>
                                          </p:val>
                                        </p:tav>
                                        <p:tav tm="100000">
                                          <p:val>
                                            <p:strVal val="#ppt_x"/>
                                          </p:val>
                                        </p:tav>
                                      </p:tavLst>
                                    </p:anim>
                                    <p:anim calcmode="lin" valueType="num">
                                      <p:cBhvr additive="base">
                                        <p:cTn id="29" dur="250" fill="hold"/>
                                        <p:tgtEl>
                                          <p:spTgt spid="27"/>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25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250" fill="hold"/>
                                        <p:tgtEl>
                                          <p:spTgt spid="28"/>
                                        </p:tgtEl>
                                        <p:attrNameLst>
                                          <p:attrName>ppt_x</p:attrName>
                                        </p:attrNameLst>
                                      </p:cBhvr>
                                      <p:tavLst>
                                        <p:tav tm="0">
                                          <p:val>
                                            <p:strVal val="1+#ppt_w/2"/>
                                          </p:val>
                                        </p:tav>
                                        <p:tav tm="100000">
                                          <p:val>
                                            <p:strVal val="#ppt_x"/>
                                          </p:val>
                                        </p:tav>
                                      </p:tavLst>
                                    </p:anim>
                                    <p:anim calcmode="lin" valueType="num">
                                      <p:cBhvr additive="base">
                                        <p:cTn id="33" dur="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16" grpId="0"/>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10960534" cy="1015663"/>
          </a:xfrm>
          <a:prstGeom prst="rect">
            <a:avLst/>
          </a:prstGeom>
          <a:noFill/>
        </p:spPr>
        <p:txBody>
          <a:bodyPr wrap="square" rtlCol="0">
            <a:spAutoFit/>
          </a:bodyPr>
          <a:lstStyle/>
          <a:p>
            <a:r>
              <a:rPr lang="es-ES" sz="6000" b="1" dirty="0"/>
              <a:t>Kaçak - sahte sigara</a:t>
            </a:r>
            <a:r>
              <a:rPr lang="tr-TR" sz="6000" b="1" dirty="0"/>
              <a:t> </a:t>
            </a:r>
            <a:r>
              <a:rPr lang="es-ES" sz="6000" b="1" dirty="0"/>
              <a:t>ve zararları</a:t>
            </a:r>
            <a:endParaRPr lang="tr-TR" sz="6000" b="1" dirty="0"/>
          </a:p>
        </p:txBody>
      </p:sp>
      <p:grpSp>
        <p:nvGrpSpPr>
          <p:cNvPr id="29" name="Grup 28"/>
          <p:cNvGrpSpPr/>
          <p:nvPr/>
        </p:nvGrpSpPr>
        <p:grpSpPr>
          <a:xfrm>
            <a:off x="554927" y="1772917"/>
            <a:ext cx="5871040" cy="2862322"/>
            <a:chOff x="554927" y="1264008"/>
            <a:chExt cx="5871040" cy="2862322"/>
          </a:xfrm>
        </p:grpSpPr>
        <p:sp>
          <p:nvSpPr>
            <p:cNvPr id="30" name="Metin kutusu 29"/>
            <p:cNvSpPr txBox="1"/>
            <p:nvPr/>
          </p:nvSpPr>
          <p:spPr>
            <a:xfrm>
              <a:off x="746177" y="1264008"/>
              <a:ext cx="5679790" cy="2862322"/>
            </a:xfrm>
            <a:prstGeom prst="rect">
              <a:avLst/>
            </a:prstGeom>
            <a:noFill/>
          </p:spPr>
          <p:txBody>
            <a:bodyPr wrap="square" rtlCol="0">
              <a:spAutoFit/>
            </a:bodyPr>
            <a:lstStyle/>
            <a:p>
              <a:r>
                <a:rPr lang="tr-TR" sz="2000" dirty="0">
                  <a:solidFill>
                    <a:srgbClr val="575757"/>
                  </a:solidFill>
                </a:rPr>
                <a:t>Kaçak ve sahte sigaralar, yasal sigaralardan çok daha büyük zararlara sebep olur. Bu sigaralar, alışılmışın çok üzerinde nikotin ve </a:t>
              </a:r>
              <a:r>
                <a:rPr lang="tr-TR" sz="2000" dirty="0" err="1">
                  <a:solidFill>
                    <a:srgbClr val="575757"/>
                  </a:solidFill>
                </a:rPr>
                <a:t>karbonmonoksit</a:t>
              </a:r>
              <a:endParaRPr lang="tr-TR" sz="2000" dirty="0">
                <a:solidFill>
                  <a:srgbClr val="575757"/>
                </a:solidFill>
              </a:endParaRPr>
            </a:p>
            <a:p>
              <a:r>
                <a:rPr lang="tr-TR" sz="2000" dirty="0">
                  <a:solidFill>
                    <a:srgbClr val="575757"/>
                  </a:solidFill>
                </a:rPr>
                <a:t>içerir ve bu sigaraların üretiminde genellikle bozulmaya yüz tutan ve küflenmiş tütünler kullanılır.</a:t>
              </a:r>
            </a:p>
            <a:p>
              <a:r>
                <a:rPr lang="tr-TR" sz="2000" dirty="0">
                  <a:solidFill>
                    <a:srgbClr val="575757"/>
                  </a:solidFill>
                </a:rPr>
                <a:t>Kaçak sigaraların satışından elde edilen paranın terör örgütlerinin kasasına girdiği bilinmektedir. Alınan her kaçak sigara paketi, teröre destek vermek anlamına gelmektedir.</a:t>
              </a:r>
            </a:p>
          </p:txBody>
        </p:sp>
        <p:pic>
          <p:nvPicPr>
            <p:cNvPr id="31" name="Resim 30"/>
            <p:cNvPicPr>
              <a:picLocks noChangeAspect="1"/>
            </p:cNvPicPr>
            <p:nvPr/>
          </p:nvPicPr>
          <p:blipFill>
            <a:blip r:embed="rId3"/>
            <a:stretch>
              <a:fillRect/>
            </a:stretch>
          </p:blipFill>
          <p:spPr>
            <a:xfrm>
              <a:off x="554927" y="1385944"/>
              <a:ext cx="191250" cy="180000"/>
            </a:xfrm>
            <a:prstGeom prst="rect">
              <a:avLst/>
            </a:prstGeom>
          </p:spPr>
        </p:pic>
      </p:grpSp>
      <p:sp>
        <p:nvSpPr>
          <p:cNvPr id="8" name="Freeform 5"/>
          <p:cNvSpPr>
            <a:spLocks/>
          </p:cNvSpPr>
          <p:nvPr/>
        </p:nvSpPr>
        <p:spPr bwMode="auto">
          <a:xfrm>
            <a:off x="7026275" y="158432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l="-38000" t="-34000" r="-20000" b="-28000"/>
            </a:stretch>
          </a:blip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983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250" fill="hold"/>
                                        <p:tgtEl>
                                          <p:spTgt spid="8"/>
                                        </p:tgtEl>
                                        <p:attrNameLst>
                                          <p:attrName>ppt_x</p:attrName>
                                        </p:attrNameLst>
                                      </p:cBhvr>
                                      <p:tavLst>
                                        <p:tav tm="0">
                                          <p:val>
                                            <p:strVal val="1+#ppt_w/2"/>
                                          </p:val>
                                        </p:tav>
                                        <p:tav tm="100000">
                                          <p:val>
                                            <p:strVal val="#ppt_x"/>
                                          </p:val>
                                        </p:tav>
                                      </p:tavLst>
                                    </p:anim>
                                    <p:anim calcmode="lin" valueType="num">
                                      <p:cBhvr additive="base">
                                        <p:cTn id="17" dur="25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1112" y="-151002"/>
            <a:ext cx="12212637" cy="7009002"/>
          </a:xfrm>
          <a:prstGeom prst="rect">
            <a:avLst/>
          </a:prstGeom>
          <a:blipFill dpi="0" rotWithShape="1">
            <a:blip r:embed="rId3"/>
            <a:srcRect/>
            <a:stretch>
              <a:fillRect t="2000" b="-2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Freeform 5"/>
          <p:cNvSpPr>
            <a:spLocks/>
          </p:cNvSpPr>
          <p:nvPr/>
        </p:nvSpPr>
        <p:spPr bwMode="auto">
          <a:xfrm flipH="1">
            <a:off x="-4" y="578386"/>
            <a:ext cx="1005718" cy="2339102"/>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5" name="Metin kutusu 4"/>
          <p:cNvSpPr txBox="1"/>
          <p:nvPr/>
        </p:nvSpPr>
        <p:spPr>
          <a:xfrm>
            <a:off x="1005714" y="578386"/>
            <a:ext cx="5154553" cy="1015663"/>
          </a:xfrm>
          <a:prstGeom prst="rect">
            <a:avLst/>
          </a:prstGeom>
          <a:noFill/>
        </p:spPr>
        <p:txBody>
          <a:bodyPr wrap="none" rtlCol="0">
            <a:spAutoFit/>
          </a:bodyPr>
          <a:lstStyle/>
          <a:p>
            <a:r>
              <a:rPr lang="tr-TR" sz="6000" b="1" dirty="0">
                <a:solidFill>
                  <a:schemeClr val="bg1"/>
                </a:solidFill>
              </a:rPr>
              <a:t>Peki ya nargile?</a:t>
            </a:r>
          </a:p>
        </p:txBody>
      </p:sp>
      <p:sp>
        <p:nvSpPr>
          <p:cNvPr id="6" name="Metin kutusu 5"/>
          <p:cNvSpPr txBox="1"/>
          <p:nvPr/>
        </p:nvSpPr>
        <p:spPr>
          <a:xfrm>
            <a:off x="1077141" y="1594049"/>
            <a:ext cx="3105402" cy="400110"/>
          </a:xfrm>
          <a:prstGeom prst="rect">
            <a:avLst/>
          </a:prstGeom>
          <a:noFill/>
        </p:spPr>
        <p:txBody>
          <a:bodyPr wrap="none" rtlCol="0">
            <a:spAutoFit/>
          </a:bodyPr>
          <a:lstStyle/>
          <a:p>
            <a:r>
              <a:rPr lang="tr-TR" sz="2000" b="1" i="1" dirty="0">
                <a:solidFill>
                  <a:schemeClr val="bg1"/>
                </a:solidFill>
              </a:rPr>
              <a:t>Sanıldığı kadar masum mu?</a:t>
            </a: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12" name="Resim 11">
            <a:extLst>
              <a:ext uri="{FF2B5EF4-FFF2-40B4-BE49-F238E27FC236}">
                <a16:creationId xmlns:a16="http://schemas.microsoft.com/office/drawing/2014/main" id="{21428C73-7679-474D-A52F-1CA9756F32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373" y="5792222"/>
            <a:ext cx="3505200" cy="596900"/>
          </a:xfrm>
          <a:prstGeom prst="rect">
            <a:avLst/>
          </a:prstGeom>
        </p:spPr>
      </p:pic>
      <p:sp>
        <p:nvSpPr>
          <p:cNvPr id="19" name="Rectangle 13">
            <a:extLst>
              <a:ext uri="{FF2B5EF4-FFF2-40B4-BE49-F238E27FC236}">
                <a16:creationId xmlns:a16="http://schemas.microsoft.com/office/drawing/2014/main" id="{20F6FCA9-E171-854A-9360-A08872F657B2}"/>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0" name="Metin kutusu 19">
            <a:extLst>
              <a:ext uri="{FF2B5EF4-FFF2-40B4-BE49-F238E27FC236}">
                <a16:creationId xmlns:a16="http://schemas.microsoft.com/office/drawing/2014/main" id="{20403D2A-4C3F-DA46-BEEE-74CC2319B8E3}"/>
              </a:ext>
            </a:extLst>
          </p:cNvPr>
          <p:cNvSpPr txBox="1"/>
          <p:nvPr/>
        </p:nvSpPr>
        <p:spPr>
          <a:xfrm>
            <a:off x="11495712" y="5855671"/>
            <a:ext cx="495649" cy="461665"/>
          </a:xfrm>
          <a:prstGeom prst="rect">
            <a:avLst/>
          </a:prstGeom>
          <a:noFill/>
        </p:spPr>
        <p:txBody>
          <a:bodyPr wrap="none" rtlCol="0">
            <a:spAutoFit/>
          </a:bodyPr>
          <a:lstStyle/>
          <a:p>
            <a:pPr algn="r"/>
            <a:fld id="{D0F2F3F1-5144-AF4A-8EAB-513566FC3542}" type="slidenum">
              <a:rPr lang="tr-TR" sz="2400" b="1" smtClean="0">
                <a:solidFill>
                  <a:srgbClr val="DADADA"/>
                </a:solidFill>
              </a:rPr>
              <a:t>28</a:t>
            </a:fld>
            <a:endParaRPr lang="tr-TR" sz="2400" b="1" dirty="0">
              <a:solidFill>
                <a:srgbClr val="DADADA"/>
              </a:solidFill>
            </a:endParaRPr>
          </a:p>
        </p:txBody>
      </p:sp>
    </p:spTree>
    <p:extLst>
      <p:ext uri="{BB962C8B-B14F-4D97-AF65-F5344CB8AC3E}">
        <p14:creationId xmlns:p14="http://schemas.microsoft.com/office/powerpoint/2010/main" val="354778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50"/>
                                        <p:tgtEl>
                                          <p:spTgt spid="13"/>
                                        </p:tgtEl>
                                      </p:cBhvr>
                                    </p:animEffect>
                                  </p:childTnLst>
                                </p:cTn>
                              </p:par>
                            </p:childTnLst>
                          </p:cTn>
                        </p:par>
                        <p:par>
                          <p:cTn id="12" fill="hold">
                            <p:stCondLst>
                              <p:cond delay="1250"/>
                            </p:stCondLst>
                            <p:childTnLst>
                              <p:par>
                                <p:cTn id="13" presetID="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250" fill="hold"/>
                                        <p:tgtEl>
                                          <p:spTgt spid="3"/>
                                        </p:tgtEl>
                                        <p:attrNameLst>
                                          <p:attrName>ppt_x</p:attrName>
                                        </p:attrNameLst>
                                      </p:cBhvr>
                                      <p:tavLst>
                                        <p:tav tm="0">
                                          <p:val>
                                            <p:strVal val="0-#ppt_w/2"/>
                                          </p:val>
                                        </p:tav>
                                        <p:tav tm="100000">
                                          <p:val>
                                            <p:strVal val="#ppt_x"/>
                                          </p:val>
                                        </p:tav>
                                      </p:tavLst>
                                    </p:anim>
                                    <p:anim calcmode="lin" valueType="num">
                                      <p:cBhvr additive="base">
                                        <p:cTn id="16" dur="250" fill="hold"/>
                                        <p:tgtEl>
                                          <p:spTgt spid="3"/>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50"/>
                                        <p:tgtEl>
                                          <p:spTgt spid="5"/>
                                        </p:tgtEl>
                                      </p:cBhvr>
                                    </p:animEffect>
                                  </p:childTnLst>
                                </p:cTn>
                              </p:par>
                            </p:childTnLst>
                          </p:cTn>
                        </p:par>
                        <p:par>
                          <p:cTn id="21" fill="hold">
                            <p:stCondLst>
                              <p:cond delay="1750"/>
                            </p:stCondLst>
                            <p:childTnLst>
                              <p:par>
                                <p:cTn id="22" presetID="22" presetClass="entr" presetSubtype="1"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5" grpId="0"/>
      <p:bldP spid="6" grpId="0"/>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2000" t="6000" r="-5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2361287" cy="1015663"/>
          </a:xfrm>
          <a:prstGeom prst="rect">
            <a:avLst/>
          </a:prstGeom>
          <a:noFill/>
        </p:spPr>
        <p:txBody>
          <a:bodyPr wrap="none" rtlCol="0">
            <a:spAutoFit/>
          </a:bodyPr>
          <a:lstStyle/>
          <a:p>
            <a:r>
              <a:rPr lang="tr-TR" sz="6000" b="1" dirty="0"/>
              <a:t>HAYIR!</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Metin kutusu 29"/>
          <p:cNvSpPr txBox="1"/>
          <p:nvPr/>
        </p:nvSpPr>
        <p:spPr>
          <a:xfrm>
            <a:off x="356649" y="1881525"/>
            <a:ext cx="6950646" cy="2123658"/>
          </a:xfrm>
          <a:prstGeom prst="rect">
            <a:avLst/>
          </a:prstGeom>
          <a:noFill/>
        </p:spPr>
        <p:txBody>
          <a:bodyPr wrap="square" rtlCol="0">
            <a:spAutoFit/>
          </a:bodyPr>
          <a:lstStyle/>
          <a:p>
            <a:r>
              <a:rPr lang="tr-TR" sz="2400" dirty="0">
                <a:solidFill>
                  <a:srgbClr val="231F20"/>
                </a:solidFill>
              </a:rPr>
              <a:t>Sana uzatılan sigaraya</a:t>
            </a:r>
          </a:p>
          <a:p>
            <a:r>
              <a:rPr lang="tr-TR" sz="2800" dirty="0">
                <a:solidFill>
                  <a:srgbClr val="231F20"/>
                </a:solidFill>
              </a:rPr>
              <a:t>bir kere </a:t>
            </a:r>
            <a:r>
              <a:rPr lang="tr-TR" sz="2800" b="1" dirty="0" smtClean="0">
                <a:solidFill>
                  <a:srgbClr val="E61F4F"/>
                </a:solidFill>
              </a:rPr>
              <a:t>Hayır!</a:t>
            </a:r>
            <a:r>
              <a:rPr lang="tr-TR" sz="2800" dirty="0" smtClean="0">
                <a:solidFill>
                  <a:srgbClr val="231F20"/>
                </a:solidFill>
              </a:rPr>
              <a:t> </a:t>
            </a:r>
            <a:r>
              <a:rPr lang="tr-TR" sz="2800" dirty="0">
                <a:solidFill>
                  <a:srgbClr val="231F20"/>
                </a:solidFill>
              </a:rPr>
              <a:t>dersen,</a:t>
            </a:r>
          </a:p>
          <a:p>
            <a:r>
              <a:rPr lang="tr-TR" sz="2400" dirty="0">
                <a:solidFill>
                  <a:srgbClr val="231F20"/>
                </a:solidFill>
              </a:rPr>
              <a:t>daha sonrakilere de </a:t>
            </a:r>
            <a:r>
              <a:rPr lang="tr-TR" sz="2400" b="1" dirty="0">
                <a:solidFill>
                  <a:srgbClr val="231F20"/>
                </a:solidFill>
              </a:rPr>
              <a:t>Hayır!</a:t>
            </a:r>
            <a:r>
              <a:rPr lang="tr-TR" sz="2400" dirty="0">
                <a:solidFill>
                  <a:srgbClr val="231F20"/>
                </a:solidFill>
              </a:rPr>
              <a:t> dersin.</a:t>
            </a:r>
          </a:p>
          <a:p>
            <a:endParaRPr lang="tr-TR" sz="2800" b="1" dirty="0">
              <a:solidFill>
                <a:srgbClr val="231F20"/>
              </a:solidFill>
            </a:endParaRPr>
          </a:p>
          <a:p>
            <a:r>
              <a:rPr lang="tr-TR" sz="2800" b="1" dirty="0" smtClean="0">
                <a:solidFill>
                  <a:srgbClr val="E61F4F"/>
                </a:solidFill>
              </a:rPr>
              <a:t>Hayır </a:t>
            </a:r>
            <a:r>
              <a:rPr lang="tr-TR" sz="2800" b="1" dirty="0">
                <a:solidFill>
                  <a:srgbClr val="E61F4F"/>
                </a:solidFill>
              </a:rPr>
              <a:t>demeyi öğren!</a:t>
            </a:r>
          </a:p>
        </p:txBody>
      </p:sp>
    </p:spTree>
    <p:extLst>
      <p:ext uri="{BB962C8B-B14F-4D97-AF65-F5344CB8AC3E}">
        <p14:creationId xmlns:p14="http://schemas.microsoft.com/office/powerpoint/2010/main" val="2069162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up)">
                                      <p:cBhvr>
                                        <p:cTn id="25"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80000"/>
            </a:blip>
            <a:srcRect/>
            <a:stretch>
              <a:fillRect l="-12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509842" cy="1015663"/>
          </a:xfrm>
          <a:prstGeom prst="rect">
            <a:avLst/>
          </a:prstGeom>
          <a:noFill/>
        </p:spPr>
        <p:txBody>
          <a:bodyPr wrap="none" rtlCol="0">
            <a:spAutoFit/>
          </a:bodyPr>
          <a:lstStyle/>
          <a:p>
            <a:r>
              <a:rPr lang="tr-TR" sz="6000" b="1" dirty="0"/>
              <a:t>Bağımlılık nedir?</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5"/>
          <p:cNvSpPr/>
          <p:nvPr/>
        </p:nvSpPr>
        <p:spPr>
          <a:xfrm>
            <a:off x="469820" y="1994862"/>
            <a:ext cx="6096000" cy="1754326"/>
          </a:xfrm>
          <a:prstGeom prst="rect">
            <a:avLst/>
          </a:prstGeom>
        </p:spPr>
        <p:txBody>
          <a:bodyPr>
            <a:spAutoFit/>
          </a:bodyPr>
          <a:lstStyle/>
          <a:p>
            <a:r>
              <a:rPr lang="tr-TR" dirty="0">
                <a:solidFill>
                  <a:srgbClr val="575757"/>
                </a:solidFill>
              </a:rPr>
              <a:t>Bağımlılık, kişinin bir şeye aşırı bağlanması, kullandığı bir nesne veya yaptığı bir eylem üzerinde kontrolünü kaybetmesidir.</a:t>
            </a:r>
            <a:br>
              <a:rPr lang="tr-TR" dirty="0">
                <a:solidFill>
                  <a:srgbClr val="575757"/>
                </a:solidFill>
              </a:rPr>
            </a:br>
            <a:r>
              <a:rPr lang="tr-TR" dirty="0">
                <a:solidFill>
                  <a:srgbClr val="575757"/>
                </a:solidFill>
              </a:rPr>
              <a:t/>
            </a:r>
            <a:br>
              <a:rPr lang="tr-TR" dirty="0">
                <a:solidFill>
                  <a:srgbClr val="575757"/>
                </a:solidFill>
              </a:rPr>
            </a:br>
            <a:r>
              <a:rPr lang="tr-TR" dirty="0">
                <a:solidFill>
                  <a:srgbClr val="575757"/>
                </a:solidFill>
              </a:rPr>
              <a:t>Bağımlı kişi, zararını açıkça görse ve bilse bile</a:t>
            </a:r>
          </a:p>
          <a:p>
            <a:r>
              <a:rPr lang="tr-TR" dirty="0">
                <a:solidFill>
                  <a:srgbClr val="575757"/>
                </a:solidFill>
              </a:rPr>
              <a:t>bağımlı olduğu ürünü kullanmaktan vazgeçemez.</a:t>
            </a:r>
          </a:p>
          <a:p>
            <a:endParaRPr lang="tr-TR" b="1" dirty="0">
              <a:solidFill>
                <a:srgbClr val="575757"/>
              </a:solidFill>
            </a:endParaRPr>
          </a:p>
        </p:txBody>
      </p:sp>
      <p:sp>
        <p:nvSpPr>
          <p:cNvPr id="16" name="Rectangle 13">
            <a:extLst>
              <a:ext uri="{FF2B5EF4-FFF2-40B4-BE49-F238E27FC236}">
                <a16:creationId xmlns:a16="http://schemas.microsoft.com/office/drawing/2014/main" id="{9E40798D-7BBB-BF48-A7EB-C099EBE72BDF}"/>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7" name="Metin kutusu 16">
            <a:extLst>
              <a:ext uri="{FF2B5EF4-FFF2-40B4-BE49-F238E27FC236}">
                <a16:creationId xmlns:a16="http://schemas.microsoft.com/office/drawing/2014/main" id="{8874C526-7F6F-BF44-AB19-0CF53F2AC5DA}"/>
              </a:ext>
            </a:extLst>
          </p:cNvPr>
          <p:cNvSpPr txBox="1"/>
          <p:nvPr/>
        </p:nvSpPr>
        <p:spPr>
          <a:xfrm>
            <a:off x="11495712" y="5855671"/>
            <a:ext cx="495649" cy="461665"/>
          </a:xfrm>
          <a:prstGeom prst="rect">
            <a:avLst/>
          </a:prstGeom>
          <a:noFill/>
        </p:spPr>
        <p:txBody>
          <a:bodyPr wrap="none" rtlCol="0">
            <a:spAutoFit/>
          </a:bodyPr>
          <a:lstStyle/>
          <a:p>
            <a:pPr algn="r"/>
            <a:r>
              <a:rPr lang="tr-TR" sz="2400" b="1" dirty="0">
                <a:solidFill>
                  <a:srgbClr val="DADADA"/>
                </a:solidFill>
              </a:rPr>
              <a:t>0</a:t>
            </a:r>
            <a:fld id="{D0F2F3F1-5144-AF4A-8EAB-513566FC3542}" type="slidenum">
              <a:rPr lang="tr-TR" sz="2400" b="1" smtClean="0">
                <a:solidFill>
                  <a:srgbClr val="DADADA"/>
                </a:solidFill>
              </a:rPr>
              <a:t>3</a:t>
            </a:fld>
            <a:endParaRPr lang="tr-TR" sz="2400" b="1" dirty="0">
              <a:solidFill>
                <a:srgbClr val="DADADA"/>
              </a:solidFill>
            </a:endParaRPr>
          </a:p>
        </p:txBody>
      </p:sp>
    </p:spTree>
    <p:extLst>
      <p:ext uri="{BB962C8B-B14F-4D97-AF65-F5344CB8AC3E}">
        <p14:creationId xmlns:p14="http://schemas.microsoft.com/office/powerpoint/2010/main" val="357638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50"/>
                                        <p:tgtEl>
                                          <p:spTgt spid="6"/>
                                        </p:tgtEl>
                                      </p:cBhvr>
                                    </p:animEffect>
                                  </p:childTnLst>
                                </p:cTn>
                              </p:par>
                            </p:childTnLst>
                          </p:cTn>
                        </p:par>
                        <p:par>
                          <p:cTn id="17" fill="hold">
                            <p:stCondLst>
                              <p:cond delay="750"/>
                            </p:stCondLst>
                            <p:childTnLst>
                              <p:par>
                                <p:cTn id="18" presetID="2" presetClass="entr" presetSubtype="2"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1+#ppt_w/2"/>
                                          </p:val>
                                        </p:tav>
                                        <p:tav tm="100000">
                                          <p:val>
                                            <p:strVal val="#ppt_x"/>
                                          </p:val>
                                        </p:tav>
                                      </p:tavLst>
                                    </p:anim>
                                    <p:anim calcmode="lin" valueType="num">
                                      <p:cBhvr additive="base">
                                        <p:cTn id="21" dur="25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25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250" fill="hold"/>
                                        <p:tgtEl>
                                          <p:spTgt spid="28"/>
                                        </p:tgtEl>
                                        <p:attrNameLst>
                                          <p:attrName>ppt_x</p:attrName>
                                        </p:attrNameLst>
                                      </p:cBhvr>
                                      <p:tavLst>
                                        <p:tav tm="0">
                                          <p:val>
                                            <p:strVal val="1+#ppt_w/2"/>
                                          </p:val>
                                        </p:tav>
                                        <p:tav tm="100000">
                                          <p:val>
                                            <p:strVal val="#ppt_x"/>
                                          </p:val>
                                        </p:tav>
                                      </p:tavLst>
                                    </p:anim>
                                    <p:anim calcmode="lin" valueType="num">
                                      <p:cBhvr additive="base">
                                        <p:cTn id="25" dur="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5231240" cy="1015663"/>
          </a:xfrm>
          <a:prstGeom prst="rect">
            <a:avLst/>
          </a:prstGeom>
          <a:noFill/>
        </p:spPr>
        <p:txBody>
          <a:bodyPr wrap="none" rtlCol="0">
            <a:spAutoFit/>
          </a:bodyPr>
          <a:lstStyle/>
          <a:p>
            <a:r>
              <a:rPr lang="tr-TR" sz="6000" b="1" dirty="0"/>
              <a:t>Yanlış bilinenler</a:t>
            </a:r>
          </a:p>
        </p:txBody>
      </p:sp>
      <p:pic>
        <p:nvPicPr>
          <p:cNvPr id="2" name="Resim 1"/>
          <p:cNvPicPr>
            <a:picLocks noChangeAspect="1"/>
          </p:cNvPicPr>
          <p:nvPr/>
        </p:nvPicPr>
        <p:blipFill>
          <a:blip r:embed="rId3"/>
          <a:stretch>
            <a:fillRect/>
          </a:stretch>
        </p:blipFill>
        <p:spPr>
          <a:xfrm>
            <a:off x="4191464" y="1809110"/>
            <a:ext cx="3797957" cy="3797957"/>
          </a:xfrm>
          <a:prstGeom prst="rect">
            <a:avLst/>
          </a:prstGeom>
        </p:spPr>
      </p:pic>
      <p:grpSp>
        <p:nvGrpSpPr>
          <p:cNvPr id="7" name="Grup 6"/>
          <p:cNvGrpSpPr/>
          <p:nvPr/>
        </p:nvGrpSpPr>
        <p:grpSpPr>
          <a:xfrm>
            <a:off x="4361990" y="2869713"/>
            <a:ext cx="3456908" cy="1664292"/>
            <a:chOff x="72382" y="1771865"/>
            <a:chExt cx="3456908" cy="1664292"/>
          </a:xfrm>
        </p:grpSpPr>
        <p:sp>
          <p:nvSpPr>
            <p:cNvPr id="6" name="Dikdörtgen 5"/>
            <p:cNvSpPr/>
            <p:nvPr/>
          </p:nvSpPr>
          <p:spPr>
            <a:xfrm>
              <a:off x="1301691" y="2419264"/>
              <a:ext cx="998289" cy="369332"/>
            </a:xfrm>
            <a:prstGeom prst="rect">
              <a:avLst/>
            </a:pr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0000"/>
                </a:solidFill>
              </a:endParaRPr>
            </a:p>
          </p:txBody>
        </p:sp>
        <p:sp>
          <p:nvSpPr>
            <p:cNvPr id="3" name="Dikdörtgen 2"/>
            <p:cNvSpPr/>
            <p:nvPr/>
          </p:nvSpPr>
          <p:spPr>
            <a:xfrm>
              <a:off x="72382" y="1771865"/>
              <a:ext cx="3456908" cy="646331"/>
            </a:xfrm>
            <a:prstGeom prst="rect">
              <a:avLst/>
            </a:prstGeom>
          </p:spPr>
          <p:txBody>
            <a:bodyPr wrap="none">
              <a:spAutoFit/>
            </a:bodyPr>
            <a:lstStyle/>
            <a:p>
              <a:pPr algn="ctr"/>
              <a:r>
                <a:rPr lang="tr-TR" b="1" dirty="0">
                  <a:solidFill>
                    <a:srgbClr val="575757"/>
                  </a:solidFill>
                </a:rPr>
                <a:t>“Sigara dumanını içime</a:t>
              </a:r>
            </a:p>
            <a:p>
              <a:pPr algn="ctr"/>
              <a:r>
                <a:rPr lang="tr-TR" b="1" dirty="0">
                  <a:solidFill>
                    <a:srgbClr val="575757"/>
                  </a:solidFill>
                </a:rPr>
                <a:t>çekmiyorum, bana bir zararı yok.”</a:t>
              </a:r>
            </a:p>
          </p:txBody>
        </p:sp>
        <p:sp>
          <p:nvSpPr>
            <p:cNvPr id="18" name="Dikdörtgen 17"/>
            <p:cNvSpPr/>
            <p:nvPr/>
          </p:nvSpPr>
          <p:spPr>
            <a:xfrm>
              <a:off x="1378541" y="2402486"/>
              <a:ext cx="844590" cy="369332"/>
            </a:xfrm>
            <a:prstGeom prst="rect">
              <a:avLst/>
            </a:prstGeom>
          </p:spPr>
          <p:txBody>
            <a:bodyPr wrap="none">
              <a:spAutoFit/>
            </a:bodyPr>
            <a:lstStyle/>
            <a:p>
              <a:pPr algn="ctr"/>
              <a:r>
                <a:rPr lang="tr-TR" b="1" dirty="0">
                  <a:solidFill>
                    <a:schemeClr val="bg1"/>
                  </a:solidFill>
                </a:rPr>
                <a:t>YANLIŞ</a:t>
              </a:r>
            </a:p>
          </p:txBody>
        </p:sp>
        <p:sp>
          <p:nvSpPr>
            <p:cNvPr id="20" name="Dikdörtgen 19"/>
            <p:cNvSpPr/>
            <p:nvPr/>
          </p:nvSpPr>
          <p:spPr>
            <a:xfrm>
              <a:off x="192318" y="2789826"/>
              <a:ext cx="3217035" cy="646331"/>
            </a:xfrm>
            <a:prstGeom prst="rect">
              <a:avLst/>
            </a:prstGeom>
          </p:spPr>
          <p:txBody>
            <a:bodyPr wrap="none">
              <a:spAutoFit/>
            </a:bodyPr>
            <a:lstStyle/>
            <a:p>
              <a:pPr algn="ctr"/>
              <a:r>
                <a:rPr lang="tr-TR" dirty="0">
                  <a:solidFill>
                    <a:srgbClr val="575757"/>
                  </a:solidFill>
                </a:rPr>
                <a:t>İçe çekilmeyen sigara dumanı da</a:t>
              </a:r>
            </a:p>
            <a:p>
              <a:pPr algn="ctr"/>
              <a:r>
                <a:rPr lang="tr-TR" dirty="0">
                  <a:solidFill>
                    <a:srgbClr val="575757"/>
                  </a:solidFill>
                </a:rPr>
                <a:t>hastalıklara neden olmaktadır.</a:t>
              </a:r>
            </a:p>
          </p:txBody>
        </p:sp>
      </p:grpSp>
      <p:grpSp>
        <p:nvGrpSpPr>
          <p:cNvPr id="22" name="Grup 21"/>
          <p:cNvGrpSpPr/>
          <p:nvPr/>
        </p:nvGrpSpPr>
        <p:grpSpPr>
          <a:xfrm>
            <a:off x="1158792" y="1771868"/>
            <a:ext cx="2558008" cy="1421011"/>
            <a:chOff x="521832" y="1771865"/>
            <a:chExt cx="2558008" cy="1421011"/>
          </a:xfrm>
        </p:grpSpPr>
        <p:sp>
          <p:nvSpPr>
            <p:cNvPr id="23" name="Dikdörtgen 22"/>
            <p:cNvSpPr/>
            <p:nvPr/>
          </p:nvSpPr>
          <p:spPr>
            <a:xfrm>
              <a:off x="1301691" y="2175983"/>
              <a:ext cx="998289" cy="369332"/>
            </a:xfrm>
            <a:prstGeom prst="rect">
              <a:avLst/>
            </a:pr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0000"/>
                </a:solidFill>
              </a:endParaRPr>
            </a:p>
          </p:txBody>
        </p:sp>
        <p:sp>
          <p:nvSpPr>
            <p:cNvPr id="24" name="Dikdörtgen 23"/>
            <p:cNvSpPr/>
            <p:nvPr/>
          </p:nvSpPr>
          <p:spPr>
            <a:xfrm>
              <a:off x="521832" y="1771865"/>
              <a:ext cx="2558008" cy="369332"/>
            </a:xfrm>
            <a:prstGeom prst="rect">
              <a:avLst/>
            </a:prstGeom>
          </p:spPr>
          <p:txBody>
            <a:bodyPr wrap="none">
              <a:spAutoFit/>
            </a:bodyPr>
            <a:lstStyle/>
            <a:p>
              <a:pPr algn="ctr"/>
              <a:r>
                <a:rPr lang="tr-TR" b="1" dirty="0">
                  <a:solidFill>
                    <a:srgbClr val="575757"/>
                  </a:solidFill>
                </a:rPr>
                <a:t>“Sigara sizi sakinleştirir.”</a:t>
              </a:r>
            </a:p>
          </p:txBody>
        </p:sp>
        <p:sp>
          <p:nvSpPr>
            <p:cNvPr id="25" name="Dikdörtgen 24"/>
            <p:cNvSpPr/>
            <p:nvPr/>
          </p:nvSpPr>
          <p:spPr>
            <a:xfrm>
              <a:off x="1378541" y="2159205"/>
              <a:ext cx="844590" cy="369332"/>
            </a:xfrm>
            <a:prstGeom prst="rect">
              <a:avLst/>
            </a:prstGeom>
          </p:spPr>
          <p:txBody>
            <a:bodyPr wrap="none">
              <a:spAutoFit/>
            </a:bodyPr>
            <a:lstStyle/>
            <a:p>
              <a:pPr algn="ctr"/>
              <a:r>
                <a:rPr lang="tr-TR" b="1" dirty="0">
                  <a:solidFill>
                    <a:schemeClr val="bg1"/>
                  </a:solidFill>
                </a:rPr>
                <a:t>YANLIŞ</a:t>
              </a:r>
            </a:p>
          </p:txBody>
        </p:sp>
        <p:sp>
          <p:nvSpPr>
            <p:cNvPr id="29" name="Dikdörtgen 28"/>
            <p:cNvSpPr/>
            <p:nvPr/>
          </p:nvSpPr>
          <p:spPr>
            <a:xfrm>
              <a:off x="765648" y="2546545"/>
              <a:ext cx="2070374" cy="646331"/>
            </a:xfrm>
            <a:prstGeom prst="rect">
              <a:avLst/>
            </a:prstGeom>
          </p:spPr>
          <p:txBody>
            <a:bodyPr wrap="none">
              <a:spAutoFit/>
            </a:bodyPr>
            <a:lstStyle/>
            <a:p>
              <a:pPr algn="ctr"/>
              <a:r>
                <a:rPr lang="tr-TR" dirty="0">
                  <a:solidFill>
                    <a:srgbClr val="575757"/>
                  </a:solidFill>
                </a:rPr>
                <a:t>Sigara ruh sağlığınızı</a:t>
              </a:r>
            </a:p>
            <a:p>
              <a:pPr algn="ctr"/>
              <a:r>
                <a:rPr lang="tr-TR" dirty="0">
                  <a:solidFill>
                    <a:srgbClr val="575757"/>
                  </a:solidFill>
                </a:rPr>
                <a:t>olumsuz etkiler.</a:t>
              </a:r>
            </a:p>
          </p:txBody>
        </p:sp>
      </p:grpSp>
      <p:grpSp>
        <p:nvGrpSpPr>
          <p:cNvPr id="31" name="Grup 30"/>
          <p:cNvGrpSpPr/>
          <p:nvPr/>
        </p:nvGrpSpPr>
        <p:grpSpPr>
          <a:xfrm>
            <a:off x="8312319" y="1771868"/>
            <a:ext cx="2880084" cy="1144012"/>
            <a:chOff x="360801" y="1771865"/>
            <a:chExt cx="2880084" cy="1144012"/>
          </a:xfrm>
        </p:grpSpPr>
        <p:sp>
          <p:nvSpPr>
            <p:cNvPr id="32" name="Dikdörtgen 31"/>
            <p:cNvSpPr/>
            <p:nvPr/>
          </p:nvSpPr>
          <p:spPr>
            <a:xfrm>
              <a:off x="1301691" y="2175983"/>
              <a:ext cx="998289" cy="369332"/>
            </a:xfrm>
            <a:prstGeom prst="rect">
              <a:avLst/>
            </a:pr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0000"/>
                </a:solidFill>
              </a:endParaRPr>
            </a:p>
          </p:txBody>
        </p:sp>
        <p:sp>
          <p:nvSpPr>
            <p:cNvPr id="33" name="Dikdörtgen 32"/>
            <p:cNvSpPr/>
            <p:nvPr/>
          </p:nvSpPr>
          <p:spPr>
            <a:xfrm>
              <a:off x="360801" y="1771865"/>
              <a:ext cx="2880084" cy="369332"/>
            </a:xfrm>
            <a:prstGeom prst="rect">
              <a:avLst/>
            </a:prstGeom>
          </p:spPr>
          <p:txBody>
            <a:bodyPr wrap="none">
              <a:spAutoFit/>
            </a:bodyPr>
            <a:lstStyle/>
            <a:p>
              <a:pPr algn="ctr"/>
              <a:r>
                <a:rPr lang="tr-TR" b="1" dirty="0">
                  <a:solidFill>
                    <a:srgbClr val="575757"/>
                  </a:solidFill>
                </a:rPr>
                <a:t>“Sigara sorunları unutturur.”</a:t>
              </a:r>
            </a:p>
          </p:txBody>
        </p:sp>
        <p:sp>
          <p:nvSpPr>
            <p:cNvPr id="34" name="Dikdörtgen 33"/>
            <p:cNvSpPr/>
            <p:nvPr/>
          </p:nvSpPr>
          <p:spPr>
            <a:xfrm>
              <a:off x="1378541" y="2159205"/>
              <a:ext cx="844590" cy="369332"/>
            </a:xfrm>
            <a:prstGeom prst="rect">
              <a:avLst/>
            </a:prstGeom>
          </p:spPr>
          <p:txBody>
            <a:bodyPr wrap="none">
              <a:spAutoFit/>
            </a:bodyPr>
            <a:lstStyle/>
            <a:p>
              <a:pPr algn="ctr"/>
              <a:r>
                <a:rPr lang="tr-TR" b="1" dirty="0">
                  <a:solidFill>
                    <a:schemeClr val="bg1"/>
                  </a:solidFill>
                </a:rPr>
                <a:t>YANLIŞ</a:t>
              </a:r>
            </a:p>
          </p:txBody>
        </p:sp>
        <p:sp>
          <p:nvSpPr>
            <p:cNvPr id="35" name="Dikdörtgen 34"/>
            <p:cNvSpPr/>
            <p:nvPr/>
          </p:nvSpPr>
          <p:spPr>
            <a:xfrm>
              <a:off x="512570" y="2546545"/>
              <a:ext cx="2576539" cy="369332"/>
            </a:xfrm>
            <a:prstGeom prst="rect">
              <a:avLst/>
            </a:prstGeom>
          </p:spPr>
          <p:txBody>
            <a:bodyPr wrap="none">
              <a:spAutoFit/>
            </a:bodyPr>
            <a:lstStyle/>
            <a:p>
              <a:pPr algn="ctr"/>
              <a:r>
                <a:rPr lang="tr-TR" dirty="0">
                  <a:solidFill>
                    <a:srgbClr val="575757"/>
                  </a:solidFill>
                </a:rPr>
                <a:t>Sigara yeni sorunlar ekler.</a:t>
              </a:r>
            </a:p>
          </p:txBody>
        </p:sp>
      </p:grpSp>
      <p:grpSp>
        <p:nvGrpSpPr>
          <p:cNvPr id="36" name="Grup 35"/>
          <p:cNvGrpSpPr/>
          <p:nvPr/>
        </p:nvGrpSpPr>
        <p:grpSpPr>
          <a:xfrm>
            <a:off x="972914" y="4008104"/>
            <a:ext cx="2929777" cy="1144012"/>
            <a:chOff x="335954" y="1771865"/>
            <a:chExt cx="2929777" cy="1144012"/>
          </a:xfrm>
        </p:grpSpPr>
        <p:sp>
          <p:nvSpPr>
            <p:cNvPr id="37" name="Dikdörtgen 36"/>
            <p:cNvSpPr/>
            <p:nvPr/>
          </p:nvSpPr>
          <p:spPr>
            <a:xfrm>
              <a:off x="1301691" y="2175983"/>
              <a:ext cx="998289" cy="369332"/>
            </a:xfrm>
            <a:prstGeom prst="rect">
              <a:avLst/>
            </a:pr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0000"/>
                </a:solidFill>
              </a:endParaRPr>
            </a:p>
          </p:txBody>
        </p:sp>
        <p:sp>
          <p:nvSpPr>
            <p:cNvPr id="38" name="Dikdörtgen 37"/>
            <p:cNvSpPr/>
            <p:nvPr/>
          </p:nvSpPr>
          <p:spPr>
            <a:xfrm>
              <a:off x="335954" y="1771865"/>
              <a:ext cx="2929777" cy="369332"/>
            </a:xfrm>
            <a:prstGeom prst="rect">
              <a:avLst/>
            </a:prstGeom>
          </p:spPr>
          <p:txBody>
            <a:bodyPr wrap="none">
              <a:spAutoFit/>
            </a:bodyPr>
            <a:lstStyle/>
            <a:p>
              <a:pPr algn="ctr"/>
              <a:r>
                <a:rPr lang="tr-TR" b="1" dirty="0">
                  <a:solidFill>
                    <a:srgbClr val="575757"/>
                  </a:solidFill>
                </a:rPr>
                <a:t>“</a:t>
              </a:r>
              <a:r>
                <a:rPr lang="tr-TR" b="1" dirty="0" err="1">
                  <a:solidFill>
                    <a:srgbClr val="575757"/>
                  </a:solidFill>
                </a:rPr>
                <a:t>Light</a:t>
              </a:r>
              <a:r>
                <a:rPr lang="tr-TR" b="1" dirty="0">
                  <a:solidFill>
                    <a:srgbClr val="575757"/>
                  </a:solidFill>
                </a:rPr>
                <a:t> sigara daha az zararlı.”</a:t>
              </a:r>
            </a:p>
          </p:txBody>
        </p:sp>
        <p:sp>
          <p:nvSpPr>
            <p:cNvPr id="39" name="Dikdörtgen 38"/>
            <p:cNvSpPr/>
            <p:nvPr/>
          </p:nvSpPr>
          <p:spPr>
            <a:xfrm>
              <a:off x="1378541" y="2159205"/>
              <a:ext cx="844590" cy="369332"/>
            </a:xfrm>
            <a:prstGeom prst="rect">
              <a:avLst/>
            </a:prstGeom>
          </p:spPr>
          <p:txBody>
            <a:bodyPr wrap="none">
              <a:spAutoFit/>
            </a:bodyPr>
            <a:lstStyle/>
            <a:p>
              <a:pPr algn="ctr"/>
              <a:r>
                <a:rPr lang="tr-TR" b="1" dirty="0">
                  <a:solidFill>
                    <a:schemeClr val="bg1"/>
                  </a:solidFill>
                </a:rPr>
                <a:t>YANLIŞ</a:t>
              </a:r>
            </a:p>
          </p:txBody>
        </p:sp>
        <p:sp>
          <p:nvSpPr>
            <p:cNvPr id="40" name="Dikdörtgen 39"/>
            <p:cNvSpPr/>
            <p:nvPr/>
          </p:nvSpPr>
          <p:spPr>
            <a:xfrm>
              <a:off x="856894" y="2546545"/>
              <a:ext cx="1887889" cy="369332"/>
            </a:xfrm>
            <a:prstGeom prst="rect">
              <a:avLst/>
            </a:prstGeom>
          </p:spPr>
          <p:txBody>
            <a:bodyPr wrap="none">
              <a:spAutoFit/>
            </a:bodyPr>
            <a:lstStyle/>
            <a:p>
              <a:pPr algn="ctr"/>
              <a:r>
                <a:rPr lang="tr-TR" dirty="0">
                  <a:solidFill>
                    <a:srgbClr val="575757"/>
                  </a:solidFill>
                </a:rPr>
                <a:t>Nikotin oranı aynı.</a:t>
              </a:r>
            </a:p>
          </p:txBody>
        </p:sp>
      </p:grpSp>
      <p:grpSp>
        <p:nvGrpSpPr>
          <p:cNvPr id="41" name="Grup 40"/>
          <p:cNvGrpSpPr/>
          <p:nvPr/>
        </p:nvGrpSpPr>
        <p:grpSpPr>
          <a:xfrm>
            <a:off x="8236999" y="4003816"/>
            <a:ext cx="3030702" cy="1421011"/>
            <a:chOff x="285489" y="1771865"/>
            <a:chExt cx="3030702" cy="1421011"/>
          </a:xfrm>
        </p:grpSpPr>
        <p:sp>
          <p:nvSpPr>
            <p:cNvPr id="42" name="Dikdörtgen 41"/>
            <p:cNvSpPr/>
            <p:nvPr/>
          </p:nvSpPr>
          <p:spPr>
            <a:xfrm>
              <a:off x="1301691" y="2175983"/>
              <a:ext cx="998289" cy="369332"/>
            </a:xfrm>
            <a:prstGeom prst="rect">
              <a:avLst/>
            </a:prstGeom>
            <a:solidFill>
              <a:srgbClr val="E61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0000"/>
                </a:solidFill>
              </a:endParaRPr>
            </a:p>
          </p:txBody>
        </p:sp>
        <p:sp>
          <p:nvSpPr>
            <p:cNvPr id="43" name="Dikdörtgen 42"/>
            <p:cNvSpPr/>
            <p:nvPr/>
          </p:nvSpPr>
          <p:spPr>
            <a:xfrm>
              <a:off x="870623" y="1771865"/>
              <a:ext cx="1860446" cy="369332"/>
            </a:xfrm>
            <a:prstGeom prst="rect">
              <a:avLst/>
            </a:prstGeom>
          </p:spPr>
          <p:txBody>
            <a:bodyPr wrap="none">
              <a:spAutoFit/>
            </a:bodyPr>
            <a:lstStyle/>
            <a:p>
              <a:pPr algn="ctr"/>
              <a:r>
                <a:rPr lang="tr-TR" b="1" dirty="0">
                  <a:solidFill>
                    <a:srgbClr val="575757"/>
                  </a:solidFill>
                </a:rPr>
                <a:t>“Sigara zayıflatır.”</a:t>
              </a:r>
            </a:p>
          </p:txBody>
        </p:sp>
        <p:sp>
          <p:nvSpPr>
            <p:cNvPr id="44" name="Dikdörtgen 43"/>
            <p:cNvSpPr/>
            <p:nvPr/>
          </p:nvSpPr>
          <p:spPr>
            <a:xfrm>
              <a:off x="1378541" y="2159205"/>
              <a:ext cx="844590" cy="369332"/>
            </a:xfrm>
            <a:prstGeom prst="rect">
              <a:avLst/>
            </a:prstGeom>
          </p:spPr>
          <p:txBody>
            <a:bodyPr wrap="none">
              <a:spAutoFit/>
            </a:bodyPr>
            <a:lstStyle/>
            <a:p>
              <a:pPr algn="ctr"/>
              <a:r>
                <a:rPr lang="tr-TR" b="1" dirty="0">
                  <a:solidFill>
                    <a:schemeClr val="bg1"/>
                  </a:solidFill>
                </a:rPr>
                <a:t>YANLIŞ</a:t>
              </a:r>
            </a:p>
          </p:txBody>
        </p:sp>
        <p:sp>
          <p:nvSpPr>
            <p:cNvPr id="45" name="Dikdörtgen 44"/>
            <p:cNvSpPr/>
            <p:nvPr/>
          </p:nvSpPr>
          <p:spPr>
            <a:xfrm>
              <a:off x="285489" y="2546545"/>
              <a:ext cx="3030702" cy="646331"/>
            </a:xfrm>
            <a:prstGeom prst="rect">
              <a:avLst/>
            </a:prstGeom>
          </p:spPr>
          <p:txBody>
            <a:bodyPr wrap="none">
              <a:spAutoFit/>
            </a:bodyPr>
            <a:lstStyle/>
            <a:p>
              <a:pPr algn="ctr"/>
              <a:r>
                <a:rPr lang="tr-TR" dirty="0">
                  <a:solidFill>
                    <a:srgbClr val="575757"/>
                  </a:solidFill>
                </a:rPr>
                <a:t>Sigara kişinin çirkinleşmesine</a:t>
              </a:r>
            </a:p>
            <a:p>
              <a:pPr algn="ctr"/>
              <a:r>
                <a:rPr lang="tr-TR" dirty="0">
                  <a:solidFill>
                    <a:srgbClr val="575757"/>
                  </a:solidFill>
                </a:rPr>
                <a:t>ve kötü kokmasına neden olur.</a:t>
              </a:r>
            </a:p>
          </p:txBody>
        </p:sp>
      </p:grpSp>
    </p:spTree>
    <p:extLst>
      <p:ext uri="{BB962C8B-B14F-4D97-AF65-F5344CB8AC3E}">
        <p14:creationId xmlns:p14="http://schemas.microsoft.com/office/powerpoint/2010/main" val="1404558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250"/>
                                        <p:tgtEl>
                                          <p:spTgt spid="2"/>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250"/>
                                        <p:tgtEl>
                                          <p:spTgt spid="22"/>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50"/>
                                        <p:tgtEl>
                                          <p:spTgt spid="7"/>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250"/>
                                        <p:tgtEl>
                                          <p:spTgt spid="31"/>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250"/>
                                        <p:tgtEl>
                                          <p:spTgt spid="41"/>
                                        </p:tgtEl>
                                      </p:cBhvr>
                                    </p:animEffect>
                                  </p:childTnLst>
                                </p:cTn>
                              </p:par>
                            </p:childTnLst>
                          </p:cTn>
                        </p:par>
                        <p:par>
                          <p:cTn id="33" fill="hold">
                            <p:stCondLst>
                              <p:cond delay="1750"/>
                            </p:stCondLst>
                            <p:childTnLst>
                              <p:par>
                                <p:cTn id="34" presetID="10" presetClass="entr" presetSubtype="0" fill="hold" nodeType="after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ikdörtgen 16"/>
          <p:cNvSpPr/>
          <p:nvPr/>
        </p:nvSpPr>
        <p:spPr>
          <a:xfrm>
            <a:off x="0" y="0"/>
            <a:ext cx="12801600" cy="6858000"/>
          </a:xfrm>
          <a:prstGeom prst="rect">
            <a:avLst/>
          </a:prstGeom>
          <a:blipFill dpi="0" rotWithShape="1">
            <a:blip r:embed="rId3"/>
            <a:srcRect/>
            <a:stretch>
              <a:fillRect t="-38000" b="-4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11112" y="0"/>
            <a:ext cx="122126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4" y="1089898"/>
            <a:ext cx="1005718" cy="2339102"/>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1005714" y="1089898"/>
            <a:ext cx="6909199" cy="2123658"/>
          </a:xfrm>
          <a:prstGeom prst="rect">
            <a:avLst/>
          </a:prstGeom>
          <a:noFill/>
        </p:spPr>
        <p:txBody>
          <a:bodyPr wrap="none" rtlCol="0">
            <a:spAutoFit/>
          </a:bodyPr>
          <a:lstStyle/>
          <a:p>
            <a:r>
              <a:rPr lang="tr-TR" sz="6600" b="1" dirty="0">
                <a:solidFill>
                  <a:schemeClr val="bg1"/>
                </a:solidFill>
                <a:effectLst>
                  <a:outerShdw blurRad="50800" dist="38100" dir="8100000" algn="tr" rotWithShape="0">
                    <a:prstClr val="black">
                      <a:alpha val="40000"/>
                    </a:prstClr>
                  </a:outerShdw>
                </a:effectLst>
              </a:rPr>
              <a:t>Sigarayı bıraktıktan</a:t>
            </a:r>
          </a:p>
          <a:p>
            <a:r>
              <a:rPr lang="tr-TR" sz="6600" b="1" dirty="0">
                <a:solidFill>
                  <a:schemeClr val="bg1"/>
                </a:solidFill>
                <a:effectLst>
                  <a:outerShdw blurRad="50800" dist="38100" dir="8100000" algn="tr" rotWithShape="0">
                    <a:prstClr val="black">
                      <a:alpha val="40000"/>
                    </a:prstClr>
                  </a:outerShdw>
                </a:effectLst>
              </a:rPr>
              <a:t>sonra...</a:t>
            </a:r>
          </a:p>
        </p:txBody>
      </p:sp>
      <p:sp>
        <p:nvSpPr>
          <p:cNvPr id="16" name="Metin kutusu 15"/>
          <p:cNvSpPr txBox="1"/>
          <p:nvPr/>
        </p:nvSpPr>
        <p:spPr>
          <a:xfrm>
            <a:off x="1077141" y="3352056"/>
            <a:ext cx="10305562" cy="954107"/>
          </a:xfrm>
          <a:prstGeom prst="rect">
            <a:avLst/>
          </a:prstGeom>
          <a:noFill/>
        </p:spPr>
        <p:txBody>
          <a:bodyPr wrap="square" rtlCol="0">
            <a:spAutoFit/>
          </a:bodyPr>
          <a:lstStyle/>
          <a:p>
            <a:r>
              <a:rPr lang="tr-TR" sz="2800" dirty="0">
                <a:solidFill>
                  <a:schemeClr val="bg1"/>
                </a:solidFill>
                <a:effectLst>
                  <a:outerShdw blurRad="50800" dist="38100" dir="8100000" algn="tr" rotWithShape="0">
                    <a:prstClr val="black">
                      <a:alpha val="40000"/>
                    </a:prstClr>
                  </a:outerShdw>
                </a:effectLst>
              </a:rPr>
              <a:t>Sigarayı bırakmak için kanser ya da kalp hastası olmayı beklerseniz,</a:t>
            </a:r>
          </a:p>
          <a:p>
            <a:r>
              <a:rPr lang="tr-TR" sz="2800" dirty="0">
                <a:solidFill>
                  <a:schemeClr val="bg1"/>
                </a:solidFill>
                <a:effectLst>
                  <a:outerShdw blurRad="50800" dist="38100" dir="8100000" algn="tr" rotWithShape="0">
                    <a:prstClr val="black">
                      <a:alpha val="40000"/>
                    </a:prstClr>
                  </a:outerShdw>
                </a:effectLst>
              </a:rPr>
              <a:t>vücudunuzun kendini tamir etmesi için pek fazla vakti olmayacaktır. </a:t>
            </a:r>
          </a:p>
        </p:txBody>
      </p:sp>
      <p:pic>
        <p:nvPicPr>
          <p:cNvPr id="18" name="Resim 17">
            <a:extLst>
              <a:ext uri="{FF2B5EF4-FFF2-40B4-BE49-F238E27FC236}">
                <a16:creationId xmlns:a16="http://schemas.microsoft.com/office/drawing/2014/main" id="{5624C1B7-BDF6-2F49-8DC5-4989D59A4E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373" y="5792222"/>
            <a:ext cx="3505200" cy="596900"/>
          </a:xfrm>
          <a:prstGeom prst="rect">
            <a:avLst/>
          </a:prstGeom>
        </p:spPr>
      </p:pic>
      <p:sp>
        <p:nvSpPr>
          <p:cNvPr id="19" name="Rectangle 13">
            <a:extLst>
              <a:ext uri="{FF2B5EF4-FFF2-40B4-BE49-F238E27FC236}">
                <a16:creationId xmlns:a16="http://schemas.microsoft.com/office/drawing/2014/main" id="{FDB8ED3E-7AF1-9249-9D77-B63740F12826}"/>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0" name="Metin kutusu 19">
            <a:extLst>
              <a:ext uri="{FF2B5EF4-FFF2-40B4-BE49-F238E27FC236}">
                <a16:creationId xmlns:a16="http://schemas.microsoft.com/office/drawing/2014/main" id="{47C33630-773B-E849-A85E-CB885A0E9234}"/>
              </a:ext>
            </a:extLst>
          </p:cNvPr>
          <p:cNvSpPr txBox="1"/>
          <p:nvPr/>
        </p:nvSpPr>
        <p:spPr>
          <a:xfrm>
            <a:off x="11495712" y="5855671"/>
            <a:ext cx="495649" cy="461665"/>
          </a:xfrm>
          <a:prstGeom prst="rect">
            <a:avLst/>
          </a:prstGeom>
          <a:noFill/>
        </p:spPr>
        <p:txBody>
          <a:bodyPr wrap="none" rtlCol="0">
            <a:spAutoFit/>
          </a:bodyPr>
          <a:lstStyle/>
          <a:p>
            <a:pPr algn="r"/>
            <a:fld id="{D0F2F3F1-5144-AF4A-8EAB-513566FC3542}" type="slidenum">
              <a:rPr lang="tr-TR" sz="2400" b="1" smtClean="0">
                <a:solidFill>
                  <a:srgbClr val="DADADA"/>
                </a:solidFill>
              </a:rPr>
              <a:t>31</a:t>
            </a:fld>
            <a:endParaRPr lang="tr-TR" sz="2400" b="1" dirty="0">
              <a:solidFill>
                <a:srgbClr val="DADADA"/>
              </a:solidFill>
            </a:endParaRPr>
          </a:p>
        </p:txBody>
      </p:sp>
    </p:spTree>
    <p:extLst>
      <p:ext uri="{BB962C8B-B14F-4D97-AF65-F5344CB8AC3E}">
        <p14:creationId xmlns:p14="http://schemas.microsoft.com/office/powerpoint/2010/main" val="192549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50" fill="hold"/>
                                        <p:tgtEl>
                                          <p:spTgt spid="9"/>
                                        </p:tgtEl>
                                        <p:attrNameLst>
                                          <p:attrName>ppt_x</p:attrName>
                                        </p:attrNameLst>
                                      </p:cBhvr>
                                      <p:tavLst>
                                        <p:tav tm="0">
                                          <p:val>
                                            <p:strVal val="0-#ppt_w/2"/>
                                          </p:val>
                                        </p:tav>
                                        <p:tav tm="100000">
                                          <p:val>
                                            <p:strVal val="#ppt_x"/>
                                          </p:val>
                                        </p:tav>
                                      </p:tavLst>
                                    </p:anim>
                                    <p:anim calcmode="lin" valueType="num">
                                      <p:cBhvr additive="base">
                                        <p:cTn id="12" dur="25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250"/>
                                        <p:tgtEl>
                                          <p:spTgt spid="14"/>
                                        </p:tgtEl>
                                      </p:cBhvr>
                                    </p:animEffect>
                                  </p:childTnLst>
                                </p:cTn>
                              </p:par>
                            </p:childTnLst>
                          </p:cTn>
                        </p:par>
                        <p:par>
                          <p:cTn id="17" fill="hold">
                            <p:stCondLst>
                              <p:cond delay="750"/>
                            </p:stCondLst>
                            <p:childTnLst>
                              <p:par>
                                <p:cTn id="18" presetID="22" presetClass="entr" presetSubtype="1"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up)">
                                      <p:cBhvr>
                                        <p:cTn id="20" dur="25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p:bldP spid="9" grpId="0" animBg="1"/>
      <p:bldP spid="14"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64000" t="-21000" r="-16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297878" cy="1938992"/>
          </a:xfrm>
          <a:prstGeom prst="rect">
            <a:avLst/>
          </a:prstGeom>
          <a:noFill/>
        </p:spPr>
        <p:txBody>
          <a:bodyPr wrap="none" rtlCol="0">
            <a:spAutoFit/>
          </a:bodyPr>
          <a:lstStyle/>
          <a:p>
            <a:r>
              <a:rPr lang="de-DE" sz="6000" b="1" dirty="0" err="1"/>
              <a:t>Sigarayı</a:t>
            </a:r>
            <a:r>
              <a:rPr lang="de-DE" sz="6000" b="1" dirty="0"/>
              <a:t> </a:t>
            </a:r>
            <a:r>
              <a:rPr lang="de-DE" sz="6000" b="1" dirty="0" err="1"/>
              <a:t>bıraktıktan</a:t>
            </a:r>
            <a:endParaRPr lang="de-DE" sz="6000" b="1" dirty="0"/>
          </a:p>
          <a:p>
            <a:r>
              <a:rPr lang="de-DE" sz="6000" b="1" dirty="0" err="1"/>
              <a:t>sonra</a:t>
            </a:r>
            <a:r>
              <a:rPr lang="de-DE" sz="6000" b="1" dirty="0"/>
              <a:t>...</a:t>
            </a:r>
            <a:endParaRPr lang="tr-TR" sz="6000" b="1" dirty="0"/>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6" name="Grup 15">
            <a:extLst>
              <a:ext uri="{FF2B5EF4-FFF2-40B4-BE49-F238E27FC236}">
                <a16:creationId xmlns:a16="http://schemas.microsoft.com/office/drawing/2014/main" id="{6478FC09-8DBF-584E-A4AA-50CEAD939E74}"/>
              </a:ext>
            </a:extLst>
          </p:cNvPr>
          <p:cNvGrpSpPr/>
          <p:nvPr/>
        </p:nvGrpSpPr>
        <p:grpSpPr>
          <a:xfrm>
            <a:off x="372717" y="2428185"/>
            <a:ext cx="7711915" cy="568513"/>
            <a:chOff x="372717" y="2428185"/>
            <a:chExt cx="7711915" cy="568513"/>
          </a:xfrm>
        </p:grpSpPr>
        <p:pic>
          <p:nvPicPr>
            <p:cNvPr id="6" name="Resim 5">
              <a:extLst>
                <a:ext uri="{FF2B5EF4-FFF2-40B4-BE49-F238E27FC236}">
                  <a16:creationId xmlns:a16="http://schemas.microsoft.com/office/drawing/2014/main" id="{39CD148A-9223-A345-9043-7DAF8E1CE82E}"/>
                </a:ext>
              </a:extLst>
            </p:cNvPr>
            <p:cNvPicPr>
              <a:picLocks noChangeAspect="1"/>
            </p:cNvPicPr>
            <p:nvPr/>
          </p:nvPicPr>
          <p:blipFill>
            <a:blip r:embed="rId4"/>
            <a:stretch>
              <a:fillRect/>
            </a:stretch>
          </p:blipFill>
          <p:spPr>
            <a:xfrm>
              <a:off x="372717" y="2428185"/>
              <a:ext cx="824600" cy="568513"/>
            </a:xfrm>
            <a:prstGeom prst="rect">
              <a:avLst/>
            </a:prstGeom>
          </p:spPr>
        </p:pic>
        <p:sp>
          <p:nvSpPr>
            <p:cNvPr id="26" name="Metin kutusu 25"/>
            <p:cNvSpPr txBox="1"/>
            <p:nvPr/>
          </p:nvSpPr>
          <p:spPr>
            <a:xfrm>
              <a:off x="1398891" y="2450072"/>
              <a:ext cx="6685741" cy="400110"/>
            </a:xfrm>
            <a:prstGeom prst="rect">
              <a:avLst/>
            </a:prstGeom>
            <a:noFill/>
          </p:spPr>
          <p:txBody>
            <a:bodyPr wrap="none" rtlCol="0">
              <a:spAutoFit/>
            </a:bodyPr>
            <a:lstStyle/>
            <a:p>
              <a:r>
                <a:rPr lang="tr-TR" sz="2000" b="1" dirty="0">
                  <a:solidFill>
                    <a:srgbClr val="E61F4F"/>
                  </a:solidFill>
                </a:rPr>
                <a:t>20 dakika sonra </a:t>
              </a:r>
              <a:r>
                <a:rPr lang="tr-TR" sz="2000" dirty="0">
                  <a:solidFill>
                    <a:srgbClr val="575757"/>
                  </a:solidFill>
                </a:rPr>
                <a:t>nabız ve hızlı soluk alıp verme normale döner. </a:t>
              </a:r>
            </a:p>
          </p:txBody>
        </p:sp>
      </p:grpSp>
      <p:grpSp>
        <p:nvGrpSpPr>
          <p:cNvPr id="17" name="Grup 16">
            <a:extLst>
              <a:ext uri="{FF2B5EF4-FFF2-40B4-BE49-F238E27FC236}">
                <a16:creationId xmlns:a16="http://schemas.microsoft.com/office/drawing/2014/main" id="{FCD67F7A-6C5A-2746-974C-CE3CF85D4E3F}"/>
              </a:ext>
            </a:extLst>
          </p:cNvPr>
          <p:cNvGrpSpPr/>
          <p:nvPr/>
        </p:nvGrpSpPr>
        <p:grpSpPr>
          <a:xfrm>
            <a:off x="372717" y="3061474"/>
            <a:ext cx="7558090" cy="624852"/>
            <a:chOff x="372717" y="3061474"/>
            <a:chExt cx="7558090" cy="624852"/>
          </a:xfrm>
        </p:grpSpPr>
        <p:pic>
          <p:nvPicPr>
            <p:cNvPr id="8" name="Resim 7">
              <a:extLst>
                <a:ext uri="{FF2B5EF4-FFF2-40B4-BE49-F238E27FC236}">
                  <a16:creationId xmlns:a16="http://schemas.microsoft.com/office/drawing/2014/main" id="{39D90081-359F-C943-A935-C00C108198DF}"/>
                </a:ext>
              </a:extLst>
            </p:cNvPr>
            <p:cNvPicPr>
              <a:picLocks noChangeAspect="1"/>
            </p:cNvPicPr>
            <p:nvPr/>
          </p:nvPicPr>
          <p:blipFill>
            <a:blip r:embed="rId5"/>
            <a:stretch>
              <a:fillRect/>
            </a:stretch>
          </p:blipFill>
          <p:spPr>
            <a:xfrm>
              <a:off x="372717" y="3061474"/>
              <a:ext cx="824600" cy="624852"/>
            </a:xfrm>
            <a:prstGeom prst="rect">
              <a:avLst/>
            </a:prstGeom>
          </p:spPr>
        </p:pic>
        <p:sp>
          <p:nvSpPr>
            <p:cNvPr id="23" name="Metin kutusu 22"/>
            <p:cNvSpPr txBox="1"/>
            <p:nvPr/>
          </p:nvSpPr>
          <p:spPr>
            <a:xfrm>
              <a:off x="1398891" y="3083990"/>
              <a:ext cx="6531916" cy="400110"/>
            </a:xfrm>
            <a:prstGeom prst="rect">
              <a:avLst/>
            </a:prstGeom>
            <a:noFill/>
          </p:spPr>
          <p:txBody>
            <a:bodyPr wrap="none" rtlCol="0">
              <a:spAutoFit/>
            </a:bodyPr>
            <a:lstStyle/>
            <a:p>
              <a:r>
                <a:rPr lang="tr-TR" sz="2000" b="1" dirty="0">
                  <a:solidFill>
                    <a:srgbClr val="E61F4F"/>
                  </a:solidFill>
                </a:rPr>
                <a:t>8 saat sonra </a:t>
              </a:r>
              <a:r>
                <a:rPr lang="tr-TR" sz="2000" dirty="0">
                  <a:solidFill>
                    <a:srgbClr val="575757"/>
                  </a:solidFill>
                </a:rPr>
                <a:t>kandaki oksijen düzeyi normal seviyesine döner. </a:t>
              </a:r>
            </a:p>
          </p:txBody>
        </p:sp>
      </p:grpSp>
      <p:grpSp>
        <p:nvGrpSpPr>
          <p:cNvPr id="18" name="Grup 17">
            <a:extLst>
              <a:ext uri="{FF2B5EF4-FFF2-40B4-BE49-F238E27FC236}">
                <a16:creationId xmlns:a16="http://schemas.microsoft.com/office/drawing/2014/main" id="{12830AA8-F0A6-6F42-943D-53421DC97167}"/>
              </a:ext>
            </a:extLst>
          </p:cNvPr>
          <p:cNvGrpSpPr/>
          <p:nvPr/>
        </p:nvGrpSpPr>
        <p:grpSpPr>
          <a:xfrm>
            <a:off x="372718" y="3714857"/>
            <a:ext cx="5959318" cy="624394"/>
            <a:chOff x="372718" y="3714857"/>
            <a:chExt cx="5959318" cy="624394"/>
          </a:xfrm>
        </p:grpSpPr>
        <p:pic>
          <p:nvPicPr>
            <p:cNvPr id="10" name="Resim 9">
              <a:extLst>
                <a:ext uri="{FF2B5EF4-FFF2-40B4-BE49-F238E27FC236}">
                  <a16:creationId xmlns:a16="http://schemas.microsoft.com/office/drawing/2014/main" id="{79D73704-F314-B442-AEFB-5E76CDBEBAF8}"/>
                </a:ext>
              </a:extLst>
            </p:cNvPr>
            <p:cNvPicPr>
              <a:picLocks noChangeAspect="1"/>
            </p:cNvPicPr>
            <p:nvPr/>
          </p:nvPicPr>
          <p:blipFill>
            <a:blip r:embed="rId6"/>
            <a:stretch>
              <a:fillRect/>
            </a:stretch>
          </p:blipFill>
          <p:spPr>
            <a:xfrm>
              <a:off x="372718" y="3724643"/>
              <a:ext cx="824599" cy="614608"/>
            </a:xfrm>
            <a:prstGeom prst="rect">
              <a:avLst/>
            </a:prstGeom>
          </p:spPr>
        </p:pic>
        <p:sp>
          <p:nvSpPr>
            <p:cNvPr id="40" name="Metin kutusu 39"/>
            <p:cNvSpPr txBox="1"/>
            <p:nvPr/>
          </p:nvSpPr>
          <p:spPr>
            <a:xfrm>
              <a:off x="1398891" y="3714857"/>
              <a:ext cx="4933145" cy="400110"/>
            </a:xfrm>
            <a:prstGeom prst="rect">
              <a:avLst/>
            </a:prstGeom>
            <a:noFill/>
          </p:spPr>
          <p:txBody>
            <a:bodyPr wrap="none" rtlCol="0">
              <a:spAutoFit/>
            </a:bodyPr>
            <a:lstStyle/>
            <a:p>
              <a:r>
                <a:rPr lang="tr-TR" sz="2000" b="1" dirty="0">
                  <a:solidFill>
                    <a:srgbClr val="E61F4F"/>
                  </a:solidFill>
                </a:rPr>
                <a:t>24 saat sonra </a:t>
              </a:r>
              <a:r>
                <a:rPr lang="tr-TR" sz="2000" dirty="0" err="1">
                  <a:solidFill>
                    <a:srgbClr val="575757"/>
                  </a:solidFill>
                </a:rPr>
                <a:t>karbonmonoksit</a:t>
              </a:r>
              <a:r>
                <a:rPr lang="tr-TR" sz="2000" dirty="0">
                  <a:solidFill>
                    <a:srgbClr val="575757"/>
                  </a:solidFill>
                </a:rPr>
                <a:t> vücuttan atılır. </a:t>
              </a:r>
            </a:p>
          </p:txBody>
        </p:sp>
      </p:grpSp>
      <p:grpSp>
        <p:nvGrpSpPr>
          <p:cNvPr id="19" name="Grup 18">
            <a:extLst>
              <a:ext uri="{FF2B5EF4-FFF2-40B4-BE49-F238E27FC236}">
                <a16:creationId xmlns:a16="http://schemas.microsoft.com/office/drawing/2014/main" id="{183FC409-1A5C-0C49-981C-2EA75F2CA448}"/>
              </a:ext>
            </a:extLst>
          </p:cNvPr>
          <p:cNvGrpSpPr/>
          <p:nvPr/>
        </p:nvGrpSpPr>
        <p:grpSpPr>
          <a:xfrm>
            <a:off x="372717" y="4306003"/>
            <a:ext cx="5589987" cy="747774"/>
            <a:chOff x="372717" y="4306003"/>
            <a:chExt cx="5589987" cy="747774"/>
          </a:xfrm>
        </p:grpSpPr>
        <p:pic>
          <p:nvPicPr>
            <p:cNvPr id="11" name="Resim 10">
              <a:extLst>
                <a:ext uri="{FF2B5EF4-FFF2-40B4-BE49-F238E27FC236}">
                  <a16:creationId xmlns:a16="http://schemas.microsoft.com/office/drawing/2014/main" id="{A1182BE6-3C84-E049-AFF9-17D6E797F956}"/>
                </a:ext>
              </a:extLst>
            </p:cNvPr>
            <p:cNvPicPr>
              <a:picLocks noChangeAspect="1"/>
            </p:cNvPicPr>
            <p:nvPr/>
          </p:nvPicPr>
          <p:blipFill>
            <a:blip r:embed="rId7"/>
            <a:stretch>
              <a:fillRect/>
            </a:stretch>
          </p:blipFill>
          <p:spPr>
            <a:xfrm>
              <a:off x="372717" y="4306003"/>
              <a:ext cx="824600" cy="747774"/>
            </a:xfrm>
            <a:prstGeom prst="rect">
              <a:avLst/>
            </a:prstGeom>
          </p:spPr>
        </p:pic>
        <p:sp>
          <p:nvSpPr>
            <p:cNvPr id="31" name="Metin kutusu 30"/>
            <p:cNvSpPr txBox="1"/>
            <p:nvPr/>
          </p:nvSpPr>
          <p:spPr>
            <a:xfrm>
              <a:off x="1398891" y="4335667"/>
              <a:ext cx="4563813" cy="707886"/>
            </a:xfrm>
            <a:prstGeom prst="rect">
              <a:avLst/>
            </a:prstGeom>
            <a:noFill/>
          </p:spPr>
          <p:txBody>
            <a:bodyPr wrap="none" rtlCol="0">
              <a:spAutoFit/>
            </a:bodyPr>
            <a:lstStyle/>
            <a:p>
              <a:r>
                <a:rPr lang="tr-TR" sz="2000" b="1" dirty="0">
                  <a:solidFill>
                    <a:srgbClr val="E61F4F"/>
                  </a:solidFill>
                </a:rPr>
                <a:t>48 saat sonra </a:t>
              </a:r>
              <a:r>
                <a:rPr lang="tr-TR" sz="2000" dirty="0">
                  <a:solidFill>
                    <a:srgbClr val="575757"/>
                  </a:solidFill>
                </a:rPr>
                <a:t>artan nikotin düzeyi ve</a:t>
              </a:r>
            </a:p>
            <a:p>
              <a:r>
                <a:rPr lang="tr-TR" sz="2000" dirty="0">
                  <a:solidFill>
                    <a:srgbClr val="575757"/>
                  </a:solidFill>
                </a:rPr>
                <a:t>azalan tat ve koku duyusu normale döner. </a:t>
              </a:r>
            </a:p>
          </p:txBody>
        </p:sp>
      </p:grpSp>
      <p:grpSp>
        <p:nvGrpSpPr>
          <p:cNvPr id="2" name="Grup 1"/>
          <p:cNvGrpSpPr/>
          <p:nvPr/>
        </p:nvGrpSpPr>
        <p:grpSpPr>
          <a:xfrm>
            <a:off x="1168637" y="2433294"/>
            <a:ext cx="180363" cy="2593481"/>
            <a:chOff x="515923" y="2433294"/>
            <a:chExt cx="180363" cy="2593481"/>
          </a:xfrm>
        </p:grpSpPr>
        <p:cxnSp>
          <p:nvCxnSpPr>
            <p:cNvPr id="7" name="Düz Bağlayıcı 6"/>
            <p:cNvCxnSpPr/>
            <p:nvPr/>
          </p:nvCxnSpPr>
          <p:spPr>
            <a:xfrm>
              <a:off x="604007" y="2433294"/>
              <a:ext cx="0" cy="2593481"/>
            </a:xfrm>
            <a:prstGeom prst="line">
              <a:avLst/>
            </a:prstGeom>
            <a:ln w="12700">
              <a:solidFill>
                <a:srgbClr val="E61F4F"/>
              </a:solidFill>
            </a:ln>
          </p:spPr>
          <p:style>
            <a:lnRef idx="1">
              <a:schemeClr val="accent1"/>
            </a:lnRef>
            <a:fillRef idx="0">
              <a:schemeClr val="accent1"/>
            </a:fillRef>
            <a:effectRef idx="0">
              <a:schemeClr val="accent1"/>
            </a:effectRef>
            <a:fontRef idx="minor">
              <a:schemeClr val="tx1"/>
            </a:fontRef>
          </p:style>
        </p:cxnSp>
        <p:cxnSp>
          <p:nvCxnSpPr>
            <p:cNvPr id="12" name="Düz Bağlayıcı 11"/>
            <p:cNvCxnSpPr/>
            <p:nvPr/>
          </p:nvCxnSpPr>
          <p:spPr>
            <a:xfrm>
              <a:off x="520118" y="2650921"/>
              <a:ext cx="176168" cy="0"/>
            </a:xfrm>
            <a:prstGeom prst="line">
              <a:avLst/>
            </a:prstGeom>
            <a:ln w="12700">
              <a:solidFill>
                <a:srgbClr val="E61F4F"/>
              </a:solidFill>
            </a:ln>
          </p:spPr>
          <p:style>
            <a:lnRef idx="1">
              <a:schemeClr val="accent1"/>
            </a:lnRef>
            <a:fillRef idx="0">
              <a:schemeClr val="accent1"/>
            </a:fillRef>
            <a:effectRef idx="0">
              <a:schemeClr val="accent1"/>
            </a:effectRef>
            <a:fontRef idx="minor">
              <a:schemeClr val="tx1"/>
            </a:fontRef>
          </p:style>
        </p:cxnSp>
        <p:cxnSp>
          <p:nvCxnSpPr>
            <p:cNvPr id="33" name="Düz Bağlayıcı 32"/>
            <p:cNvCxnSpPr/>
            <p:nvPr/>
          </p:nvCxnSpPr>
          <p:spPr>
            <a:xfrm>
              <a:off x="515923" y="3273104"/>
              <a:ext cx="176168" cy="0"/>
            </a:xfrm>
            <a:prstGeom prst="line">
              <a:avLst/>
            </a:prstGeom>
            <a:ln w="12700">
              <a:solidFill>
                <a:srgbClr val="E61F4F"/>
              </a:solidFill>
            </a:ln>
          </p:spPr>
          <p:style>
            <a:lnRef idx="1">
              <a:schemeClr val="accent1"/>
            </a:lnRef>
            <a:fillRef idx="0">
              <a:schemeClr val="accent1"/>
            </a:fillRef>
            <a:effectRef idx="0">
              <a:schemeClr val="accent1"/>
            </a:effectRef>
            <a:fontRef idx="minor">
              <a:schemeClr val="tx1"/>
            </a:fontRef>
          </p:style>
        </p:cxnSp>
        <p:cxnSp>
          <p:nvCxnSpPr>
            <p:cNvPr id="34" name="Düz Bağlayıcı 33"/>
            <p:cNvCxnSpPr/>
            <p:nvPr/>
          </p:nvCxnSpPr>
          <p:spPr>
            <a:xfrm>
              <a:off x="515923" y="3902279"/>
              <a:ext cx="176168" cy="0"/>
            </a:xfrm>
            <a:prstGeom prst="line">
              <a:avLst/>
            </a:prstGeom>
            <a:ln w="12700">
              <a:solidFill>
                <a:srgbClr val="E61F4F"/>
              </a:solidFill>
            </a:ln>
          </p:spPr>
          <p:style>
            <a:lnRef idx="1">
              <a:schemeClr val="accent1"/>
            </a:lnRef>
            <a:fillRef idx="0">
              <a:schemeClr val="accent1"/>
            </a:fillRef>
            <a:effectRef idx="0">
              <a:schemeClr val="accent1"/>
            </a:effectRef>
            <a:fontRef idx="minor">
              <a:schemeClr val="tx1"/>
            </a:fontRef>
          </p:style>
        </p:cxnSp>
        <p:cxnSp>
          <p:nvCxnSpPr>
            <p:cNvPr id="35" name="Düz Bağlayıcı 34"/>
            <p:cNvCxnSpPr/>
            <p:nvPr/>
          </p:nvCxnSpPr>
          <p:spPr>
            <a:xfrm>
              <a:off x="515923" y="4523064"/>
              <a:ext cx="176168" cy="0"/>
            </a:xfrm>
            <a:prstGeom prst="line">
              <a:avLst/>
            </a:prstGeom>
            <a:ln w="12700">
              <a:solidFill>
                <a:srgbClr val="E61F4F"/>
              </a:solidFill>
            </a:ln>
          </p:spPr>
          <p:style>
            <a:lnRef idx="1">
              <a:schemeClr val="accent1"/>
            </a:lnRef>
            <a:fillRef idx="0">
              <a:schemeClr val="accent1"/>
            </a:fillRef>
            <a:effectRef idx="0">
              <a:schemeClr val="accent1"/>
            </a:effectRef>
            <a:fontRef idx="minor">
              <a:schemeClr val="tx1"/>
            </a:fontRef>
          </p:style>
        </p:cxnSp>
      </p:grpSp>
      <p:sp>
        <p:nvSpPr>
          <p:cNvPr id="24" name="Rectangle 13">
            <a:extLst>
              <a:ext uri="{FF2B5EF4-FFF2-40B4-BE49-F238E27FC236}">
                <a16:creationId xmlns:a16="http://schemas.microsoft.com/office/drawing/2014/main" id="{A44A0009-F092-A344-888B-4B007139E4AC}"/>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5" name="Metin kutusu 24">
            <a:extLst>
              <a:ext uri="{FF2B5EF4-FFF2-40B4-BE49-F238E27FC236}">
                <a16:creationId xmlns:a16="http://schemas.microsoft.com/office/drawing/2014/main" id="{C43D5E8E-E2B1-4C4D-AE24-6C6E53858BE6}"/>
              </a:ext>
            </a:extLst>
          </p:cNvPr>
          <p:cNvSpPr txBox="1"/>
          <p:nvPr/>
        </p:nvSpPr>
        <p:spPr>
          <a:xfrm>
            <a:off x="11495712" y="5855671"/>
            <a:ext cx="495649" cy="461665"/>
          </a:xfrm>
          <a:prstGeom prst="rect">
            <a:avLst/>
          </a:prstGeom>
          <a:noFill/>
        </p:spPr>
        <p:txBody>
          <a:bodyPr wrap="none" rtlCol="0">
            <a:spAutoFit/>
          </a:bodyPr>
          <a:lstStyle/>
          <a:p>
            <a:pPr algn="r"/>
            <a:fld id="{D0F2F3F1-5144-AF4A-8EAB-513566FC3542}" type="slidenum">
              <a:rPr lang="tr-TR" sz="2400" b="1" smtClean="0">
                <a:solidFill>
                  <a:srgbClr val="DADADA"/>
                </a:solidFill>
              </a:rPr>
              <a:t>32</a:t>
            </a:fld>
            <a:endParaRPr lang="tr-TR" sz="2400" b="1" dirty="0">
              <a:solidFill>
                <a:srgbClr val="DADADA"/>
              </a:solidFill>
            </a:endParaRPr>
          </a:p>
        </p:txBody>
      </p:sp>
    </p:spTree>
    <p:extLst>
      <p:ext uri="{BB962C8B-B14F-4D97-AF65-F5344CB8AC3E}">
        <p14:creationId xmlns:p14="http://schemas.microsoft.com/office/powerpoint/2010/main" val="264435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25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250" fill="hold"/>
                                        <p:tgtEl>
                                          <p:spTgt spid="28"/>
                                        </p:tgtEl>
                                        <p:attrNameLst>
                                          <p:attrName>ppt_x</p:attrName>
                                        </p:attrNameLst>
                                      </p:cBhvr>
                                      <p:tavLst>
                                        <p:tav tm="0">
                                          <p:val>
                                            <p:strVal val="1+#ppt_w/2"/>
                                          </p:val>
                                        </p:tav>
                                        <p:tav tm="100000">
                                          <p:val>
                                            <p:strVal val="#ppt_x"/>
                                          </p:val>
                                        </p:tav>
                                      </p:tavLst>
                                    </p:anim>
                                    <p:anim calcmode="lin" valueType="num">
                                      <p:cBhvr additive="base">
                                        <p:cTn id="8" dur="250" fill="hold"/>
                                        <p:tgtEl>
                                          <p:spTgt spid="28"/>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25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250"/>
                                        <p:tgtEl>
                                          <p:spTgt spid="14"/>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50"/>
                                        <p:tgtEl>
                                          <p:spTgt spid="15"/>
                                        </p:tgtEl>
                                      </p:cBhvr>
                                    </p:animEffect>
                                  </p:childTnLst>
                                </p:cTn>
                              </p:par>
                            </p:childTnLst>
                          </p:cTn>
                        </p:par>
                        <p:par>
                          <p:cTn id="16" fill="hold">
                            <p:stCondLst>
                              <p:cond delay="750"/>
                            </p:stCondLst>
                            <p:childTnLst>
                              <p:par>
                                <p:cTn id="17" presetID="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250" fill="hold"/>
                                        <p:tgtEl>
                                          <p:spTgt spid="9"/>
                                        </p:tgtEl>
                                        <p:attrNameLst>
                                          <p:attrName>ppt_x</p:attrName>
                                        </p:attrNameLst>
                                      </p:cBhvr>
                                      <p:tavLst>
                                        <p:tav tm="0">
                                          <p:val>
                                            <p:strVal val="0-#ppt_w/2"/>
                                          </p:val>
                                        </p:tav>
                                        <p:tav tm="100000">
                                          <p:val>
                                            <p:strVal val="#ppt_x"/>
                                          </p:val>
                                        </p:tav>
                                      </p:tavLst>
                                    </p:anim>
                                    <p:anim calcmode="lin" valueType="num">
                                      <p:cBhvr additive="base">
                                        <p:cTn id="20" dur="250" fill="hold"/>
                                        <p:tgtEl>
                                          <p:spTgt spid="9"/>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2" presetClass="entr" presetSubtype="2"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250" fill="hold"/>
                                        <p:tgtEl>
                                          <p:spTgt spid="27"/>
                                        </p:tgtEl>
                                        <p:attrNameLst>
                                          <p:attrName>ppt_x</p:attrName>
                                        </p:attrNameLst>
                                      </p:cBhvr>
                                      <p:tavLst>
                                        <p:tav tm="0">
                                          <p:val>
                                            <p:strVal val="1+#ppt_w/2"/>
                                          </p:val>
                                        </p:tav>
                                        <p:tav tm="100000">
                                          <p:val>
                                            <p:strVal val="#ppt_x"/>
                                          </p:val>
                                        </p:tav>
                                      </p:tavLst>
                                    </p:anim>
                                    <p:anim calcmode="lin" valueType="num">
                                      <p:cBhvr additive="base">
                                        <p:cTn id="25" dur="250" fill="hold"/>
                                        <p:tgtEl>
                                          <p:spTgt spid="27"/>
                                        </p:tgtEl>
                                        <p:attrNameLst>
                                          <p:attrName>ppt_y</p:attrName>
                                        </p:attrNameLst>
                                      </p:cBhvr>
                                      <p:tavLst>
                                        <p:tav tm="0">
                                          <p:val>
                                            <p:strVal val="#ppt_y"/>
                                          </p:val>
                                        </p:tav>
                                        <p:tav tm="100000">
                                          <p:val>
                                            <p:strVal val="#ppt_y"/>
                                          </p:val>
                                        </p:tav>
                                      </p:tavLst>
                                    </p:anim>
                                  </p:child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250"/>
                                        <p:tgtEl>
                                          <p:spTgt spid="13"/>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250"/>
                                        <p:tgtEl>
                                          <p:spTgt spid="2"/>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par>
                          <p:cTn id="38" fill="hold">
                            <p:stCondLst>
                              <p:cond delay="2250"/>
                            </p:stCondLst>
                            <p:childTnLst>
                              <p:par>
                                <p:cTn id="39" presetID="10"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par>
                          <p:cTn id="42" fill="hold">
                            <p:stCondLst>
                              <p:cond delay="2750"/>
                            </p:stCondLst>
                            <p:childTnLst>
                              <p:par>
                                <p:cTn id="43" presetID="10" presetClass="entr" presetSubtype="0" fill="hold"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par>
                          <p:cTn id="46" fill="hold">
                            <p:stCondLst>
                              <p:cond delay="3250"/>
                            </p:stCondLst>
                            <p:childTnLst>
                              <p:par>
                                <p:cTn id="47" presetID="10" presetClass="entr" presetSubtype="0" fill="hold" nodeType="after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64000" t="-21000" r="-16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297878" cy="1938992"/>
          </a:xfrm>
          <a:prstGeom prst="rect">
            <a:avLst/>
          </a:prstGeom>
          <a:noFill/>
        </p:spPr>
        <p:txBody>
          <a:bodyPr wrap="none" rtlCol="0">
            <a:spAutoFit/>
          </a:bodyPr>
          <a:lstStyle/>
          <a:p>
            <a:r>
              <a:rPr lang="de-DE" sz="6000" b="1" dirty="0" err="1"/>
              <a:t>Sigarayı</a:t>
            </a:r>
            <a:r>
              <a:rPr lang="de-DE" sz="6000" b="1" dirty="0"/>
              <a:t> </a:t>
            </a:r>
            <a:r>
              <a:rPr lang="de-DE" sz="6000" b="1" dirty="0" err="1"/>
              <a:t>bıraktıktan</a:t>
            </a:r>
            <a:endParaRPr lang="de-DE" sz="6000" b="1" dirty="0"/>
          </a:p>
          <a:p>
            <a:r>
              <a:rPr lang="de-DE" sz="6000" b="1" dirty="0" err="1"/>
              <a:t>sonra</a:t>
            </a:r>
            <a:r>
              <a:rPr lang="de-DE" sz="6000" b="1" dirty="0"/>
              <a:t>...</a:t>
            </a:r>
            <a:endParaRPr lang="tr-TR" sz="6000" b="1" dirty="0"/>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Metin kutusu 25"/>
          <p:cNvSpPr txBox="1"/>
          <p:nvPr/>
        </p:nvSpPr>
        <p:spPr>
          <a:xfrm>
            <a:off x="1394695" y="2450072"/>
            <a:ext cx="6725135" cy="400110"/>
          </a:xfrm>
          <a:prstGeom prst="rect">
            <a:avLst/>
          </a:prstGeom>
          <a:noFill/>
        </p:spPr>
        <p:txBody>
          <a:bodyPr wrap="square" rtlCol="0">
            <a:spAutoFit/>
          </a:bodyPr>
          <a:lstStyle/>
          <a:p>
            <a:r>
              <a:rPr lang="tr-TR" sz="2000" b="1" dirty="0">
                <a:solidFill>
                  <a:srgbClr val="E61F4F"/>
                </a:solidFill>
              </a:rPr>
              <a:t>72 saat sonra </a:t>
            </a:r>
            <a:r>
              <a:rPr lang="tr-TR" sz="2000" dirty="0">
                <a:solidFill>
                  <a:srgbClr val="575757"/>
                </a:solidFill>
              </a:rPr>
              <a:t>soluk alıp vermek kolaylaşır, enerji düzeyi artar. </a:t>
            </a:r>
          </a:p>
        </p:txBody>
      </p:sp>
      <p:sp>
        <p:nvSpPr>
          <p:cNvPr id="23" name="Metin kutusu 22"/>
          <p:cNvSpPr txBox="1"/>
          <p:nvPr/>
        </p:nvSpPr>
        <p:spPr>
          <a:xfrm>
            <a:off x="1394696" y="2947614"/>
            <a:ext cx="6593793" cy="707886"/>
          </a:xfrm>
          <a:prstGeom prst="rect">
            <a:avLst/>
          </a:prstGeom>
          <a:noFill/>
        </p:spPr>
        <p:txBody>
          <a:bodyPr wrap="none" rtlCol="0">
            <a:spAutoFit/>
          </a:bodyPr>
          <a:lstStyle/>
          <a:p>
            <a:r>
              <a:rPr lang="tr-TR" sz="2000" b="1" dirty="0">
                <a:solidFill>
                  <a:srgbClr val="E61F4F"/>
                </a:solidFill>
              </a:rPr>
              <a:t>2-12 hafta sonra </a:t>
            </a:r>
            <a:r>
              <a:rPr lang="tr-TR" sz="2000" dirty="0">
                <a:solidFill>
                  <a:srgbClr val="575757"/>
                </a:solidFill>
              </a:rPr>
              <a:t>vücuttaki dolaşım düzelir, yürürken meydana</a:t>
            </a:r>
          </a:p>
          <a:p>
            <a:r>
              <a:rPr lang="tr-TR" sz="2000" dirty="0">
                <a:solidFill>
                  <a:srgbClr val="575757"/>
                </a:solidFill>
              </a:rPr>
              <a:t>gelen yorulma ve tıkanmalar azalır. </a:t>
            </a:r>
          </a:p>
        </p:txBody>
      </p:sp>
      <p:sp>
        <p:nvSpPr>
          <p:cNvPr id="40" name="Metin kutusu 39"/>
          <p:cNvSpPr txBox="1"/>
          <p:nvPr/>
        </p:nvSpPr>
        <p:spPr>
          <a:xfrm>
            <a:off x="1394696" y="3734072"/>
            <a:ext cx="5612627" cy="707886"/>
          </a:xfrm>
          <a:prstGeom prst="rect">
            <a:avLst/>
          </a:prstGeom>
          <a:noFill/>
        </p:spPr>
        <p:txBody>
          <a:bodyPr wrap="none" rtlCol="0">
            <a:spAutoFit/>
          </a:bodyPr>
          <a:lstStyle/>
          <a:p>
            <a:r>
              <a:rPr lang="tr-TR" sz="2000" b="1" dirty="0">
                <a:solidFill>
                  <a:srgbClr val="E61F4F"/>
                </a:solidFill>
              </a:rPr>
              <a:t>3-9 ay sonra </a:t>
            </a:r>
            <a:r>
              <a:rPr lang="tr-TR" sz="2000" dirty="0">
                <a:solidFill>
                  <a:srgbClr val="575757"/>
                </a:solidFill>
              </a:rPr>
              <a:t>akciğer performansı  % 5 ile % 10 artar. </a:t>
            </a:r>
            <a:br>
              <a:rPr lang="tr-TR" sz="2000" dirty="0">
                <a:solidFill>
                  <a:srgbClr val="575757"/>
                </a:solidFill>
              </a:rPr>
            </a:br>
            <a:r>
              <a:rPr lang="tr-TR" sz="2000" dirty="0">
                <a:solidFill>
                  <a:srgbClr val="575757"/>
                </a:solidFill>
              </a:rPr>
              <a:t>Kısa süreli ve hırıltılı soluk almalar düzelir.</a:t>
            </a:r>
          </a:p>
        </p:txBody>
      </p:sp>
      <p:sp>
        <p:nvSpPr>
          <p:cNvPr id="31" name="Metin kutusu 30"/>
          <p:cNvSpPr txBox="1"/>
          <p:nvPr/>
        </p:nvSpPr>
        <p:spPr>
          <a:xfrm>
            <a:off x="1394696" y="4530239"/>
            <a:ext cx="6308522" cy="400110"/>
          </a:xfrm>
          <a:prstGeom prst="rect">
            <a:avLst/>
          </a:prstGeom>
          <a:noFill/>
        </p:spPr>
        <p:txBody>
          <a:bodyPr wrap="none" rtlCol="0">
            <a:spAutoFit/>
          </a:bodyPr>
          <a:lstStyle/>
          <a:p>
            <a:r>
              <a:rPr lang="tr-TR" sz="2000" b="1" dirty="0">
                <a:solidFill>
                  <a:srgbClr val="E61F4F"/>
                </a:solidFill>
              </a:rPr>
              <a:t>12 ay sonra </a:t>
            </a:r>
            <a:r>
              <a:rPr lang="tr-TR" sz="2000" dirty="0">
                <a:solidFill>
                  <a:srgbClr val="575757"/>
                </a:solidFill>
              </a:rPr>
              <a:t>kalp hastalıklarına yakalanma riski  % 50 azalır. </a:t>
            </a:r>
          </a:p>
        </p:txBody>
      </p:sp>
      <p:grpSp>
        <p:nvGrpSpPr>
          <p:cNvPr id="2" name="Grup 1"/>
          <p:cNvGrpSpPr/>
          <p:nvPr/>
        </p:nvGrpSpPr>
        <p:grpSpPr>
          <a:xfrm>
            <a:off x="1153257" y="2433294"/>
            <a:ext cx="191548" cy="2593481"/>
            <a:chOff x="504738" y="2433294"/>
            <a:chExt cx="191548" cy="2593481"/>
          </a:xfrm>
        </p:grpSpPr>
        <p:cxnSp>
          <p:nvCxnSpPr>
            <p:cNvPr id="33" name="Düz Bağlayıcı 32"/>
            <p:cNvCxnSpPr/>
            <p:nvPr/>
          </p:nvCxnSpPr>
          <p:spPr>
            <a:xfrm>
              <a:off x="604007" y="2433294"/>
              <a:ext cx="0" cy="2593481"/>
            </a:xfrm>
            <a:prstGeom prst="line">
              <a:avLst/>
            </a:prstGeom>
            <a:ln w="12700">
              <a:solidFill>
                <a:srgbClr val="E61F4F"/>
              </a:solidFill>
            </a:ln>
          </p:spPr>
          <p:style>
            <a:lnRef idx="1">
              <a:schemeClr val="accent1"/>
            </a:lnRef>
            <a:fillRef idx="0">
              <a:schemeClr val="accent1"/>
            </a:fillRef>
            <a:effectRef idx="0">
              <a:schemeClr val="accent1"/>
            </a:effectRef>
            <a:fontRef idx="minor">
              <a:schemeClr val="tx1"/>
            </a:fontRef>
          </p:style>
        </p:cxnSp>
        <p:cxnSp>
          <p:nvCxnSpPr>
            <p:cNvPr id="34" name="Düz Bağlayıcı 33"/>
            <p:cNvCxnSpPr/>
            <p:nvPr/>
          </p:nvCxnSpPr>
          <p:spPr>
            <a:xfrm>
              <a:off x="520118" y="2650921"/>
              <a:ext cx="176168" cy="0"/>
            </a:xfrm>
            <a:prstGeom prst="line">
              <a:avLst/>
            </a:prstGeom>
            <a:ln w="12700">
              <a:solidFill>
                <a:srgbClr val="E61F4F"/>
              </a:solidFill>
            </a:ln>
          </p:spPr>
          <p:style>
            <a:lnRef idx="1">
              <a:schemeClr val="accent1"/>
            </a:lnRef>
            <a:fillRef idx="0">
              <a:schemeClr val="accent1"/>
            </a:fillRef>
            <a:effectRef idx="0">
              <a:schemeClr val="accent1"/>
            </a:effectRef>
            <a:fontRef idx="minor">
              <a:schemeClr val="tx1"/>
            </a:fontRef>
          </p:style>
        </p:cxnSp>
        <p:cxnSp>
          <p:nvCxnSpPr>
            <p:cNvPr id="35" name="Düz Bağlayıcı 34"/>
            <p:cNvCxnSpPr/>
            <p:nvPr/>
          </p:nvCxnSpPr>
          <p:spPr>
            <a:xfrm>
              <a:off x="513127" y="3155659"/>
              <a:ext cx="176168" cy="0"/>
            </a:xfrm>
            <a:prstGeom prst="line">
              <a:avLst/>
            </a:prstGeom>
            <a:ln w="12700">
              <a:solidFill>
                <a:srgbClr val="E61F4F"/>
              </a:solidFill>
            </a:ln>
          </p:spPr>
          <p:style>
            <a:lnRef idx="1">
              <a:schemeClr val="accent1"/>
            </a:lnRef>
            <a:fillRef idx="0">
              <a:schemeClr val="accent1"/>
            </a:fillRef>
            <a:effectRef idx="0">
              <a:schemeClr val="accent1"/>
            </a:effectRef>
            <a:fontRef idx="minor">
              <a:schemeClr val="tx1"/>
            </a:fontRef>
          </p:style>
        </p:cxnSp>
        <p:cxnSp>
          <p:nvCxnSpPr>
            <p:cNvPr id="36" name="Düz Bağlayıcı 35"/>
            <p:cNvCxnSpPr/>
            <p:nvPr/>
          </p:nvCxnSpPr>
          <p:spPr>
            <a:xfrm>
              <a:off x="504738" y="3935835"/>
              <a:ext cx="176168" cy="0"/>
            </a:xfrm>
            <a:prstGeom prst="line">
              <a:avLst/>
            </a:prstGeom>
            <a:ln w="12700">
              <a:solidFill>
                <a:srgbClr val="E61F4F"/>
              </a:solidFill>
            </a:ln>
          </p:spPr>
          <p:style>
            <a:lnRef idx="1">
              <a:schemeClr val="accent1"/>
            </a:lnRef>
            <a:fillRef idx="0">
              <a:schemeClr val="accent1"/>
            </a:fillRef>
            <a:effectRef idx="0">
              <a:schemeClr val="accent1"/>
            </a:effectRef>
            <a:fontRef idx="minor">
              <a:schemeClr val="tx1"/>
            </a:fontRef>
          </p:style>
        </p:cxnSp>
        <p:cxnSp>
          <p:nvCxnSpPr>
            <p:cNvPr id="37" name="Düz Bağlayıcı 36"/>
            <p:cNvCxnSpPr/>
            <p:nvPr/>
          </p:nvCxnSpPr>
          <p:spPr>
            <a:xfrm>
              <a:off x="511729" y="4724400"/>
              <a:ext cx="176168" cy="0"/>
            </a:xfrm>
            <a:prstGeom prst="line">
              <a:avLst/>
            </a:prstGeom>
            <a:ln w="12700">
              <a:solidFill>
                <a:srgbClr val="E61F4F"/>
              </a:solidFill>
            </a:ln>
          </p:spPr>
          <p:style>
            <a:lnRef idx="1">
              <a:schemeClr val="accent1"/>
            </a:lnRef>
            <a:fillRef idx="0">
              <a:schemeClr val="accent1"/>
            </a:fillRef>
            <a:effectRef idx="0">
              <a:schemeClr val="accent1"/>
            </a:effectRef>
            <a:fontRef idx="minor">
              <a:schemeClr val="tx1"/>
            </a:fontRef>
          </p:style>
        </p:cxnSp>
      </p:grpSp>
      <p:sp>
        <p:nvSpPr>
          <p:cNvPr id="24" name="Rectangle 13">
            <a:extLst>
              <a:ext uri="{FF2B5EF4-FFF2-40B4-BE49-F238E27FC236}">
                <a16:creationId xmlns:a16="http://schemas.microsoft.com/office/drawing/2014/main" id="{D5C27E88-C138-7B47-9D3C-307054FA4176}"/>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5" name="Metin kutusu 24">
            <a:extLst>
              <a:ext uri="{FF2B5EF4-FFF2-40B4-BE49-F238E27FC236}">
                <a16:creationId xmlns:a16="http://schemas.microsoft.com/office/drawing/2014/main" id="{156B1EFB-81C9-BB4F-A55D-EAD20F989594}"/>
              </a:ext>
            </a:extLst>
          </p:cNvPr>
          <p:cNvSpPr txBox="1"/>
          <p:nvPr/>
        </p:nvSpPr>
        <p:spPr>
          <a:xfrm>
            <a:off x="11495712" y="5855671"/>
            <a:ext cx="495649" cy="461665"/>
          </a:xfrm>
          <a:prstGeom prst="rect">
            <a:avLst/>
          </a:prstGeom>
          <a:noFill/>
        </p:spPr>
        <p:txBody>
          <a:bodyPr wrap="none" rtlCol="0">
            <a:spAutoFit/>
          </a:bodyPr>
          <a:lstStyle/>
          <a:p>
            <a:pPr algn="r"/>
            <a:fld id="{D0F2F3F1-5144-AF4A-8EAB-513566FC3542}" type="slidenum">
              <a:rPr lang="tr-TR" sz="2400" b="1" smtClean="0">
                <a:solidFill>
                  <a:srgbClr val="DADADA"/>
                </a:solidFill>
              </a:rPr>
              <a:t>33</a:t>
            </a:fld>
            <a:endParaRPr lang="tr-TR" sz="2400" b="1" dirty="0">
              <a:solidFill>
                <a:srgbClr val="DADADA"/>
              </a:solidFill>
            </a:endParaRPr>
          </a:p>
        </p:txBody>
      </p:sp>
      <p:pic>
        <p:nvPicPr>
          <p:cNvPr id="3" name="Resim 2">
            <a:extLst>
              <a:ext uri="{FF2B5EF4-FFF2-40B4-BE49-F238E27FC236}">
                <a16:creationId xmlns:a16="http://schemas.microsoft.com/office/drawing/2014/main" id="{AB20C309-E7B6-FB47-97A5-C91BFCD5B760}"/>
              </a:ext>
            </a:extLst>
          </p:cNvPr>
          <p:cNvPicPr>
            <a:picLocks noChangeAspect="1"/>
          </p:cNvPicPr>
          <p:nvPr/>
        </p:nvPicPr>
        <p:blipFill>
          <a:blip r:embed="rId4"/>
          <a:stretch>
            <a:fillRect/>
          </a:stretch>
        </p:blipFill>
        <p:spPr>
          <a:xfrm>
            <a:off x="336448" y="2274600"/>
            <a:ext cx="761033" cy="717545"/>
          </a:xfrm>
          <a:prstGeom prst="rect">
            <a:avLst/>
          </a:prstGeom>
        </p:spPr>
      </p:pic>
      <p:pic>
        <p:nvPicPr>
          <p:cNvPr id="4" name="Resim 3">
            <a:extLst>
              <a:ext uri="{FF2B5EF4-FFF2-40B4-BE49-F238E27FC236}">
                <a16:creationId xmlns:a16="http://schemas.microsoft.com/office/drawing/2014/main" id="{DB3BC35E-C03F-EC41-A9CA-75D81AE72A2F}"/>
              </a:ext>
            </a:extLst>
          </p:cNvPr>
          <p:cNvPicPr>
            <a:picLocks noChangeAspect="1"/>
          </p:cNvPicPr>
          <p:nvPr/>
        </p:nvPicPr>
        <p:blipFill>
          <a:blip r:embed="rId5"/>
          <a:stretch>
            <a:fillRect/>
          </a:stretch>
        </p:blipFill>
        <p:spPr>
          <a:xfrm>
            <a:off x="336448" y="3038006"/>
            <a:ext cx="761033" cy="733853"/>
          </a:xfrm>
          <a:prstGeom prst="rect">
            <a:avLst/>
          </a:prstGeom>
        </p:spPr>
      </p:pic>
      <p:pic>
        <p:nvPicPr>
          <p:cNvPr id="5" name="Resim 4">
            <a:extLst>
              <a:ext uri="{FF2B5EF4-FFF2-40B4-BE49-F238E27FC236}">
                <a16:creationId xmlns:a16="http://schemas.microsoft.com/office/drawing/2014/main" id="{72EC6781-DF36-0144-B4C4-1B2BBFDA59F3}"/>
              </a:ext>
            </a:extLst>
          </p:cNvPr>
          <p:cNvPicPr>
            <a:picLocks noChangeAspect="1"/>
          </p:cNvPicPr>
          <p:nvPr/>
        </p:nvPicPr>
        <p:blipFill>
          <a:blip r:embed="rId6"/>
          <a:stretch>
            <a:fillRect/>
          </a:stretch>
        </p:blipFill>
        <p:spPr>
          <a:xfrm>
            <a:off x="336448" y="3786467"/>
            <a:ext cx="761033" cy="597955"/>
          </a:xfrm>
          <a:prstGeom prst="rect">
            <a:avLst/>
          </a:prstGeom>
        </p:spPr>
      </p:pic>
      <p:pic>
        <p:nvPicPr>
          <p:cNvPr id="7" name="Resim 6">
            <a:extLst>
              <a:ext uri="{FF2B5EF4-FFF2-40B4-BE49-F238E27FC236}">
                <a16:creationId xmlns:a16="http://schemas.microsoft.com/office/drawing/2014/main" id="{F0FAAA33-FFC6-E54F-8AF6-F1B96998A238}"/>
              </a:ext>
            </a:extLst>
          </p:cNvPr>
          <p:cNvPicPr>
            <a:picLocks noChangeAspect="1"/>
          </p:cNvPicPr>
          <p:nvPr/>
        </p:nvPicPr>
        <p:blipFill>
          <a:blip r:embed="rId7"/>
          <a:stretch>
            <a:fillRect/>
          </a:stretch>
        </p:blipFill>
        <p:spPr>
          <a:xfrm>
            <a:off x="363814" y="4441958"/>
            <a:ext cx="706300" cy="671846"/>
          </a:xfrm>
          <a:prstGeom prst="rect">
            <a:avLst/>
          </a:prstGeom>
        </p:spPr>
      </p:pic>
    </p:spTree>
    <p:extLst>
      <p:ext uri="{BB962C8B-B14F-4D97-AF65-F5344CB8AC3E}">
        <p14:creationId xmlns:p14="http://schemas.microsoft.com/office/powerpoint/2010/main" val="417587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250" fill="hold"/>
                                        <p:tgtEl>
                                          <p:spTgt spid="9"/>
                                        </p:tgtEl>
                                        <p:attrNameLst>
                                          <p:attrName>ppt_x</p:attrName>
                                        </p:attrNameLst>
                                      </p:cBhvr>
                                      <p:tavLst>
                                        <p:tav tm="0">
                                          <p:val>
                                            <p:strVal val="0-#ppt_w/2"/>
                                          </p:val>
                                        </p:tav>
                                        <p:tav tm="100000">
                                          <p:val>
                                            <p:strVal val="#ppt_x"/>
                                          </p:val>
                                        </p:tav>
                                      </p:tavLst>
                                    </p:anim>
                                    <p:anim calcmode="lin" valueType="num">
                                      <p:cBhvr additive="base">
                                        <p:cTn id="16" dur="25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50"/>
                                        <p:tgtEl>
                                          <p:spTgt spid="14"/>
                                        </p:tgtEl>
                                      </p:cBhvr>
                                    </p:animEffect>
                                  </p:childTnLst>
                                </p:cTn>
                              </p:par>
                            </p:childTnLst>
                          </p:cTn>
                        </p:par>
                        <p:par>
                          <p:cTn id="21" fill="hold">
                            <p:stCondLst>
                              <p:cond delay="1000"/>
                            </p:stCondLst>
                            <p:childTnLst>
                              <p:par>
                                <p:cTn id="22" presetID="2" presetClass="entr" presetSubtype="2"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250" fill="hold"/>
                                        <p:tgtEl>
                                          <p:spTgt spid="27"/>
                                        </p:tgtEl>
                                        <p:attrNameLst>
                                          <p:attrName>ppt_x</p:attrName>
                                        </p:attrNameLst>
                                      </p:cBhvr>
                                      <p:tavLst>
                                        <p:tav tm="0">
                                          <p:val>
                                            <p:strVal val="1+#ppt_w/2"/>
                                          </p:val>
                                        </p:tav>
                                        <p:tav tm="100000">
                                          <p:val>
                                            <p:strVal val="#ppt_x"/>
                                          </p:val>
                                        </p:tav>
                                      </p:tavLst>
                                    </p:anim>
                                    <p:anim calcmode="lin" valueType="num">
                                      <p:cBhvr additive="base">
                                        <p:cTn id="25" dur="250" fill="hold"/>
                                        <p:tgtEl>
                                          <p:spTgt spid="27"/>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25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250" fill="hold"/>
                                        <p:tgtEl>
                                          <p:spTgt spid="28"/>
                                        </p:tgtEl>
                                        <p:attrNameLst>
                                          <p:attrName>ppt_x</p:attrName>
                                        </p:attrNameLst>
                                      </p:cBhvr>
                                      <p:tavLst>
                                        <p:tav tm="0">
                                          <p:val>
                                            <p:strVal val="1+#ppt_w/2"/>
                                          </p:val>
                                        </p:tav>
                                        <p:tav tm="100000">
                                          <p:val>
                                            <p:strVal val="#ppt_x"/>
                                          </p:val>
                                        </p:tav>
                                      </p:tavLst>
                                    </p:anim>
                                    <p:anim calcmode="lin" valueType="num">
                                      <p:cBhvr additive="base">
                                        <p:cTn id="29" dur="250" fill="hold"/>
                                        <p:tgtEl>
                                          <p:spTgt spid="28"/>
                                        </p:tgtEl>
                                        <p:attrNameLst>
                                          <p:attrName>ppt_y</p:attrName>
                                        </p:attrNameLst>
                                      </p:cBhvr>
                                      <p:tavLst>
                                        <p:tav tm="0">
                                          <p:val>
                                            <p:strVal val="#ppt_y"/>
                                          </p:val>
                                        </p:tav>
                                        <p:tav tm="100000">
                                          <p:val>
                                            <p:strVal val="#ppt_y"/>
                                          </p:val>
                                        </p:tav>
                                      </p:tavLst>
                                    </p:anim>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250"/>
                                        <p:tgtEl>
                                          <p:spTgt spid="2"/>
                                        </p:tgtEl>
                                      </p:cBhvr>
                                    </p:animEffect>
                                  </p:childTnLst>
                                </p:cTn>
                              </p:par>
                            </p:childTnLst>
                          </p:cTn>
                        </p:par>
                        <p:par>
                          <p:cTn id="34" fill="hold">
                            <p:stCondLst>
                              <p:cond delay="1750"/>
                            </p:stCondLst>
                            <p:childTnLst>
                              <p:par>
                                <p:cTn id="35" presetID="10" presetClass="entr" presetSubtype="0" fill="hold" grpId="0"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250"/>
                                        <p:tgtEl>
                                          <p:spTgt spid="26"/>
                                        </p:tgtEl>
                                      </p:cBhvr>
                                    </p:animEffect>
                                  </p:childTnLst>
                                </p:cTn>
                              </p:par>
                              <p:par>
                                <p:cTn id="38" presetID="10" presetClass="entr" presetSubtype="0"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childTnLst>
                          </p:cTn>
                        </p:par>
                        <p:par>
                          <p:cTn id="41" fill="hold">
                            <p:stCondLst>
                              <p:cond delay="2250"/>
                            </p:stCondLst>
                            <p:childTnLst>
                              <p:par>
                                <p:cTn id="42" presetID="10" presetClass="entr" presetSubtype="0" fill="hold" grpId="0"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250"/>
                                        <p:tgtEl>
                                          <p:spTgt spid="23"/>
                                        </p:tgtEl>
                                      </p:cBhvr>
                                    </p:animEffect>
                                  </p:childTnLst>
                                </p:cTn>
                              </p:par>
                              <p:par>
                                <p:cTn id="45" presetID="10" presetClass="entr" presetSubtype="0" fill="hold"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par>
                          <p:cTn id="48" fill="hold">
                            <p:stCondLst>
                              <p:cond delay="2750"/>
                            </p:stCondLst>
                            <p:childTnLst>
                              <p:par>
                                <p:cTn id="49" presetID="10" presetClass="entr" presetSubtype="0" fill="hold" grpId="0" nodeType="after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fade">
                                      <p:cBhvr>
                                        <p:cTn id="51" dur="250"/>
                                        <p:tgtEl>
                                          <p:spTgt spid="40"/>
                                        </p:tgtEl>
                                      </p:cBhvr>
                                    </p:animEffect>
                                  </p:childTnLst>
                                </p:cTn>
                              </p:par>
                              <p:par>
                                <p:cTn id="52" presetID="10" presetClass="entr" presetSubtype="0" fill="hold" nodeType="with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fade">
                                      <p:cBhvr>
                                        <p:cTn id="54" dur="500"/>
                                        <p:tgtEl>
                                          <p:spTgt spid="5"/>
                                        </p:tgtEl>
                                      </p:cBhvr>
                                    </p:animEffect>
                                  </p:childTnLst>
                                </p:cTn>
                              </p:par>
                            </p:childTnLst>
                          </p:cTn>
                        </p:par>
                        <p:par>
                          <p:cTn id="55" fill="hold">
                            <p:stCondLst>
                              <p:cond delay="3250"/>
                            </p:stCondLst>
                            <p:childTnLst>
                              <p:par>
                                <p:cTn id="56" presetID="10" presetClass="entr" presetSubtype="0" fill="hold" grpId="0" nodeType="after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250"/>
                                        <p:tgtEl>
                                          <p:spTgt spid="31"/>
                                        </p:tgtEl>
                                      </p:cBhvr>
                                    </p:animEffect>
                                  </p:childTnLst>
                                </p:cTn>
                              </p:par>
                              <p:par>
                                <p:cTn id="59" presetID="10" presetClass="entr" presetSubtype="0" fill="hold" nodeType="with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26" grpId="0"/>
      <p:bldP spid="23" grpId="0"/>
      <p:bldP spid="40" grpId="0"/>
      <p:bldP spid="3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64000" t="-21000" r="-16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297878" cy="1938992"/>
          </a:xfrm>
          <a:prstGeom prst="rect">
            <a:avLst/>
          </a:prstGeom>
          <a:noFill/>
        </p:spPr>
        <p:txBody>
          <a:bodyPr wrap="none" rtlCol="0">
            <a:spAutoFit/>
          </a:bodyPr>
          <a:lstStyle/>
          <a:p>
            <a:r>
              <a:rPr lang="de-DE" sz="6000" b="1" dirty="0" err="1"/>
              <a:t>Sigarayı</a:t>
            </a:r>
            <a:r>
              <a:rPr lang="de-DE" sz="6000" b="1" dirty="0"/>
              <a:t> </a:t>
            </a:r>
            <a:r>
              <a:rPr lang="de-DE" sz="6000" b="1" dirty="0" err="1"/>
              <a:t>bıraktıktan</a:t>
            </a:r>
            <a:endParaRPr lang="de-DE" sz="6000" b="1" dirty="0"/>
          </a:p>
          <a:p>
            <a:r>
              <a:rPr lang="de-DE" sz="6000" b="1" dirty="0" err="1"/>
              <a:t>sonra</a:t>
            </a:r>
            <a:r>
              <a:rPr lang="de-DE" sz="6000" b="1" dirty="0"/>
              <a:t>...</a:t>
            </a:r>
            <a:endParaRPr lang="tr-TR" sz="6000" b="1" dirty="0"/>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Metin kutusu 25"/>
          <p:cNvSpPr txBox="1"/>
          <p:nvPr/>
        </p:nvSpPr>
        <p:spPr>
          <a:xfrm>
            <a:off x="1401686" y="2450072"/>
            <a:ext cx="6725135" cy="400110"/>
          </a:xfrm>
          <a:prstGeom prst="rect">
            <a:avLst/>
          </a:prstGeom>
          <a:noFill/>
        </p:spPr>
        <p:txBody>
          <a:bodyPr wrap="square" rtlCol="0">
            <a:spAutoFit/>
          </a:bodyPr>
          <a:lstStyle/>
          <a:p>
            <a:r>
              <a:rPr lang="tr-TR" sz="2000" b="1" dirty="0">
                <a:solidFill>
                  <a:srgbClr val="E61F4F"/>
                </a:solidFill>
              </a:rPr>
              <a:t>12-36 ay sonra</a:t>
            </a:r>
            <a:r>
              <a:rPr lang="tr-TR" sz="2000" dirty="0">
                <a:solidFill>
                  <a:srgbClr val="575757"/>
                </a:solidFill>
              </a:rPr>
              <a:t> mesane kanserine yakalanma riski  % 50 azalır. </a:t>
            </a:r>
          </a:p>
        </p:txBody>
      </p:sp>
      <p:sp>
        <p:nvSpPr>
          <p:cNvPr id="23" name="Metin kutusu 22"/>
          <p:cNvSpPr txBox="1"/>
          <p:nvPr/>
        </p:nvSpPr>
        <p:spPr>
          <a:xfrm>
            <a:off x="1401687" y="2947614"/>
            <a:ext cx="6092886" cy="707886"/>
          </a:xfrm>
          <a:prstGeom prst="rect">
            <a:avLst/>
          </a:prstGeom>
          <a:noFill/>
        </p:spPr>
        <p:txBody>
          <a:bodyPr wrap="none" rtlCol="0">
            <a:spAutoFit/>
          </a:bodyPr>
          <a:lstStyle/>
          <a:p>
            <a:r>
              <a:rPr lang="tr-TR" sz="2000" b="1" dirty="0">
                <a:solidFill>
                  <a:srgbClr val="E61F4F"/>
                </a:solidFill>
              </a:rPr>
              <a:t>5 yıl sonra </a:t>
            </a:r>
            <a:r>
              <a:rPr lang="tr-TR" sz="2000" dirty="0">
                <a:solidFill>
                  <a:srgbClr val="575757"/>
                </a:solidFill>
              </a:rPr>
              <a:t>kalp krizi ve solunum yollarıyla ilgili kanserlere</a:t>
            </a:r>
          </a:p>
          <a:p>
            <a:r>
              <a:rPr lang="tr-TR" sz="2000" dirty="0">
                <a:solidFill>
                  <a:srgbClr val="575757"/>
                </a:solidFill>
              </a:rPr>
              <a:t>yakalanma riski %50 azalır. </a:t>
            </a:r>
          </a:p>
        </p:txBody>
      </p:sp>
      <p:sp>
        <p:nvSpPr>
          <p:cNvPr id="40" name="Metin kutusu 39"/>
          <p:cNvSpPr txBox="1"/>
          <p:nvPr/>
        </p:nvSpPr>
        <p:spPr>
          <a:xfrm>
            <a:off x="1401687" y="3734072"/>
            <a:ext cx="6286465" cy="1015663"/>
          </a:xfrm>
          <a:prstGeom prst="rect">
            <a:avLst/>
          </a:prstGeom>
          <a:noFill/>
        </p:spPr>
        <p:txBody>
          <a:bodyPr wrap="none" rtlCol="0">
            <a:spAutoFit/>
          </a:bodyPr>
          <a:lstStyle/>
          <a:p>
            <a:r>
              <a:rPr lang="tr-TR" sz="2000" b="1" dirty="0">
                <a:solidFill>
                  <a:srgbClr val="E61F4F"/>
                </a:solidFill>
              </a:rPr>
              <a:t>10-15 yıl sonra </a:t>
            </a:r>
            <a:r>
              <a:rPr lang="tr-TR" sz="2000" dirty="0">
                <a:solidFill>
                  <a:srgbClr val="575757"/>
                </a:solidFill>
              </a:rPr>
              <a:t>kalp krizi geçirme olasılığı sigara içmeyenler</a:t>
            </a:r>
          </a:p>
          <a:p>
            <a:r>
              <a:rPr lang="tr-TR" sz="2000" dirty="0">
                <a:solidFill>
                  <a:srgbClr val="575757"/>
                </a:solidFill>
              </a:rPr>
              <a:t>ile aynı seviyeye iner ve akciğer kanserine yakalanma riski</a:t>
            </a:r>
          </a:p>
          <a:p>
            <a:r>
              <a:rPr lang="tr-TR" sz="2000" dirty="0">
                <a:solidFill>
                  <a:srgbClr val="575757"/>
                </a:solidFill>
              </a:rPr>
              <a:t>içenlere göre yarı yarıya azalır.</a:t>
            </a:r>
          </a:p>
        </p:txBody>
      </p:sp>
      <p:grpSp>
        <p:nvGrpSpPr>
          <p:cNvPr id="2" name="Grup 1"/>
          <p:cNvGrpSpPr/>
          <p:nvPr/>
        </p:nvGrpSpPr>
        <p:grpSpPr>
          <a:xfrm>
            <a:off x="1168637" y="2433294"/>
            <a:ext cx="183159" cy="2593481"/>
            <a:chOff x="513127" y="2433294"/>
            <a:chExt cx="183159" cy="2593481"/>
          </a:xfrm>
        </p:grpSpPr>
        <p:cxnSp>
          <p:nvCxnSpPr>
            <p:cNvPr id="30" name="Düz Bağlayıcı 29"/>
            <p:cNvCxnSpPr/>
            <p:nvPr/>
          </p:nvCxnSpPr>
          <p:spPr>
            <a:xfrm>
              <a:off x="604007" y="2433294"/>
              <a:ext cx="0" cy="2593481"/>
            </a:xfrm>
            <a:prstGeom prst="line">
              <a:avLst/>
            </a:prstGeom>
            <a:ln w="12700">
              <a:solidFill>
                <a:srgbClr val="E61F4F"/>
              </a:solidFill>
            </a:ln>
          </p:spPr>
          <p:style>
            <a:lnRef idx="1">
              <a:schemeClr val="accent1"/>
            </a:lnRef>
            <a:fillRef idx="0">
              <a:schemeClr val="accent1"/>
            </a:fillRef>
            <a:effectRef idx="0">
              <a:schemeClr val="accent1"/>
            </a:effectRef>
            <a:fontRef idx="minor">
              <a:schemeClr val="tx1"/>
            </a:fontRef>
          </p:style>
        </p:cxnSp>
        <p:cxnSp>
          <p:nvCxnSpPr>
            <p:cNvPr id="31" name="Düz Bağlayıcı 30"/>
            <p:cNvCxnSpPr/>
            <p:nvPr/>
          </p:nvCxnSpPr>
          <p:spPr>
            <a:xfrm>
              <a:off x="520118" y="2650921"/>
              <a:ext cx="176168" cy="0"/>
            </a:xfrm>
            <a:prstGeom prst="line">
              <a:avLst/>
            </a:prstGeom>
            <a:ln w="12700">
              <a:solidFill>
                <a:srgbClr val="E61F4F"/>
              </a:solidFill>
            </a:ln>
          </p:spPr>
          <p:style>
            <a:lnRef idx="1">
              <a:schemeClr val="accent1"/>
            </a:lnRef>
            <a:fillRef idx="0">
              <a:schemeClr val="accent1"/>
            </a:fillRef>
            <a:effectRef idx="0">
              <a:schemeClr val="accent1"/>
            </a:effectRef>
            <a:fontRef idx="minor">
              <a:schemeClr val="tx1"/>
            </a:fontRef>
          </p:style>
        </p:cxnSp>
        <p:cxnSp>
          <p:nvCxnSpPr>
            <p:cNvPr id="32" name="Düz Bağlayıcı 31"/>
            <p:cNvCxnSpPr/>
            <p:nvPr/>
          </p:nvCxnSpPr>
          <p:spPr>
            <a:xfrm>
              <a:off x="513127" y="3138881"/>
              <a:ext cx="176168" cy="0"/>
            </a:xfrm>
            <a:prstGeom prst="line">
              <a:avLst/>
            </a:prstGeom>
            <a:ln w="12700">
              <a:solidFill>
                <a:srgbClr val="E61F4F"/>
              </a:solidFill>
            </a:ln>
          </p:spPr>
          <p:style>
            <a:lnRef idx="1">
              <a:schemeClr val="accent1"/>
            </a:lnRef>
            <a:fillRef idx="0">
              <a:schemeClr val="accent1"/>
            </a:fillRef>
            <a:effectRef idx="0">
              <a:schemeClr val="accent1"/>
            </a:effectRef>
            <a:fontRef idx="minor">
              <a:schemeClr val="tx1"/>
            </a:fontRef>
          </p:style>
        </p:cxnSp>
        <p:cxnSp>
          <p:nvCxnSpPr>
            <p:cNvPr id="33" name="Düz Bağlayıcı 32"/>
            <p:cNvCxnSpPr/>
            <p:nvPr/>
          </p:nvCxnSpPr>
          <p:spPr>
            <a:xfrm>
              <a:off x="513127" y="3935835"/>
              <a:ext cx="176168" cy="0"/>
            </a:xfrm>
            <a:prstGeom prst="line">
              <a:avLst/>
            </a:prstGeom>
            <a:ln w="12700">
              <a:solidFill>
                <a:srgbClr val="E61F4F"/>
              </a:solidFill>
            </a:ln>
          </p:spPr>
          <p:style>
            <a:lnRef idx="1">
              <a:schemeClr val="accent1"/>
            </a:lnRef>
            <a:fillRef idx="0">
              <a:schemeClr val="accent1"/>
            </a:fillRef>
            <a:effectRef idx="0">
              <a:schemeClr val="accent1"/>
            </a:effectRef>
            <a:fontRef idx="minor">
              <a:schemeClr val="tx1"/>
            </a:fontRef>
          </p:style>
        </p:cxnSp>
      </p:grpSp>
      <p:sp>
        <p:nvSpPr>
          <p:cNvPr id="21" name="Rectangle 13">
            <a:extLst>
              <a:ext uri="{FF2B5EF4-FFF2-40B4-BE49-F238E27FC236}">
                <a16:creationId xmlns:a16="http://schemas.microsoft.com/office/drawing/2014/main" id="{68A54419-156E-7040-B2BA-5F332492B3A1}"/>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2" name="Metin kutusu 21">
            <a:extLst>
              <a:ext uri="{FF2B5EF4-FFF2-40B4-BE49-F238E27FC236}">
                <a16:creationId xmlns:a16="http://schemas.microsoft.com/office/drawing/2014/main" id="{F1CD88A6-2DB0-8E45-B177-48C46C8D5BA1}"/>
              </a:ext>
            </a:extLst>
          </p:cNvPr>
          <p:cNvSpPr txBox="1"/>
          <p:nvPr/>
        </p:nvSpPr>
        <p:spPr>
          <a:xfrm>
            <a:off x="11495712" y="5855671"/>
            <a:ext cx="495649" cy="461665"/>
          </a:xfrm>
          <a:prstGeom prst="rect">
            <a:avLst/>
          </a:prstGeom>
          <a:noFill/>
        </p:spPr>
        <p:txBody>
          <a:bodyPr wrap="none" rtlCol="0">
            <a:spAutoFit/>
          </a:bodyPr>
          <a:lstStyle/>
          <a:p>
            <a:pPr algn="r"/>
            <a:fld id="{D0F2F3F1-5144-AF4A-8EAB-513566FC3542}" type="slidenum">
              <a:rPr lang="tr-TR" sz="2400" b="1" smtClean="0">
                <a:solidFill>
                  <a:srgbClr val="DADADA"/>
                </a:solidFill>
              </a:rPr>
              <a:t>34</a:t>
            </a:fld>
            <a:endParaRPr lang="tr-TR" sz="2400" b="1" dirty="0">
              <a:solidFill>
                <a:srgbClr val="DADADA"/>
              </a:solidFill>
            </a:endParaRPr>
          </a:p>
        </p:txBody>
      </p:sp>
      <p:pic>
        <p:nvPicPr>
          <p:cNvPr id="18" name="Resim 17">
            <a:extLst>
              <a:ext uri="{FF2B5EF4-FFF2-40B4-BE49-F238E27FC236}">
                <a16:creationId xmlns:a16="http://schemas.microsoft.com/office/drawing/2014/main" id="{CEE1D27A-9414-2848-892B-91C0ACF5C51D}"/>
              </a:ext>
            </a:extLst>
          </p:cNvPr>
          <p:cNvPicPr>
            <a:picLocks noChangeAspect="1"/>
          </p:cNvPicPr>
          <p:nvPr/>
        </p:nvPicPr>
        <p:blipFill>
          <a:blip r:embed="rId4"/>
          <a:stretch>
            <a:fillRect/>
          </a:stretch>
        </p:blipFill>
        <p:spPr>
          <a:xfrm>
            <a:off x="395091" y="2406829"/>
            <a:ext cx="668622" cy="652314"/>
          </a:xfrm>
          <a:prstGeom prst="rect">
            <a:avLst/>
          </a:prstGeom>
        </p:spPr>
      </p:pic>
      <p:pic>
        <p:nvPicPr>
          <p:cNvPr id="35" name="Resim 34">
            <a:extLst>
              <a:ext uri="{FF2B5EF4-FFF2-40B4-BE49-F238E27FC236}">
                <a16:creationId xmlns:a16="http://schemas.microsoft.com/office/drawing/2014/main" id="{4FD4C81E-BB60-0A43-A172-C0C756450BBB}"/>
              </a:ext>
            </a:extLst>
          </p:cNvPr>
          <p:cNvPicPr>
            <a:picLocks noChangeAspect="1"/>
          </p:cNvPicPr>
          <p:nvPr/>
        </p:nvPicPr>
        <p:blipFill>
          <a:blip r:embed="rId5"/>
          <a:stretch>
            <a:fillRect/>
          </a:stretch>
        </p:blipFill>
        <p:spPr>
          <a:xfrm>
            <a:off x="363814" y="3325977"/>
            <a:ext cx="706300" cy="671846"/>
          </a:xfrm>
          <a:prstGeom prst="rect">
            <a:avLst/>
          </a:prstGeom>
        </p:spPr>
      </p:pic>
    </p:spTree>
    <p:extLst>
      <p:ext uri="{BB962C8B-B14F-4D97-AF65-F5344CB8AC3E}">
        <p14:creationId xmlns:p14="http://schemas.microsoft.com/office/powerpoint/2010/main" val="244135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250" fill="hold"/>
                                        <p:tgtEl>
                                          <p:spTgt spid="9"/>
                                        </p:tgtEl>
                                        <p:attrNameLst>
                                          <p:attrName>ppt_x</p:attrName>
                                        </p:attrNameLst>
                                      </p:cBhvr>
                                      <p:tavLst>
                                        <p:tav tm="0">
                                          <p:val>
                                            <p:strVal val="0-#ppt_w/2"/>
                                          </p:val>
                                        </p:tav>
                                        <p:tav tm="100000">
                                          <p:val>
                                            <p:strVal val="#ppt_x"/>
                                          </p:val>
                                        </p:tav>
                                      </p:tavLst>
                                    </p:anim>
                                    <p:anim calcmode="lin" valueType="num">
                                      <p:cBhvr additive="base">
                                        <p:cTn id="16" dur="25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50"/>
                                        <p:tgtEl>
                                          <p:spTgt spid="14"/>
                                        </p:tgtEl>
                                      </p:cBhvr>
                                    </p:animEffect>
                                  </p:childTnLst>
                                </p:cTn>
                              </p:par>
                            </p:childTnLst>
                          </p:cTn>
                        </p:par>
                        <p:par>
                          <p:cTn id="21" fill="hold">
                            <p:stCondLst>
                              <p:cond delay="1000"/>
                            </p:stCondLst>
                            <p:childTnLst>
                              <p:par>
                                <p:cTn id="22" presetID="2" presetClass="entr" presetSubtype="2"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250" fill="hold"/>
                                        <p:tgtEl>
                                          <p:spTgt spid="27"/>
                                        </p:tgtEl>
                                        <p:attrNameLst>
                                          <p:attrName>ppt_x</p:attrName>
                                        </p:attrNameLst>
                                      </p:cBhvr>
                                      <p:tavLst>
                                        <p:tav tm="0">
                                          <p:val>
                                            <p:strVal val="1+#ppt_w/2"/>
                                          </p:val>
                                        </p:tav>
                                        <p:tav tm="100000">
                                          <p:val>
                                            <p:strVal val="#ppt_x"/>
                                          </p:val>
                                        </p:tav>
                                      </p:tavLst>
                                    </p:anim>
                                    <p:anim calcmode="lin" valueType="num">
                                      <p:cBhvr additive="base">
                                        <p:cTn id="25" dur="250" fill="hold"/>
                                        <p:tgtEl>
                                          <p:spTgt spid="27"/>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25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250" fill="hold"/>
                                        <p:tgtEl>
                                          <p:spTgt spid="28"/>
                                        </p:tgtEl>
                                        <p:attrNameLst>
                                          <p:attrName>ppt_x</p:attrName>
                                        </p:attrNameLst>
                                      </p:cBhvr>
                                      <p:tavLst>
                                        <p:tav tm="0">
                                          <p:val>
                                            <p:strVal val="1+#ppt_w/2"/>
                                          </p:val>
                                        </p:tav>
                                        <p:tav tm="100000">
                                          <p:val>
                                            <p:strVal val="#ppt_x"/>
                                          </p:val>
                                        </p:tav>
                                      </p:tavLst>
                                    </p:anim>
                                    <p:anim calcmode="lin" valueType="num">
                                      <p:cBhvr additive="base">
                                        <p:cTn id="29" dur="250" fill="hold"/>
                                        <p:tgtEl>
                                          <p:spTgt spid="28"/>
                                        </p:tgtEl>
                                        <p:attrNameLst>
                                          <p:attrName>ppt_y</p:attrName>
                                        </p:attrNameLst>
                                      </p:cBhvr>
                                      <p:tavLst>
                                        <p:tav tm="0">
                                          <p:val>
                                            <p:strVal val="#ppt_y"/>
                                          </p:val>
                                        </p:tav>
                                        <p:tav tm="100000">
                                          <p:val>
                                            <p:strVal val="#ppt_y"/>
                                          </p:val>
                                        </p:tav>
                                      </p:tavLst>
                                    </p:anim>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250"/>
                                        <p:tgtEl>
                                          <p:spTgt spid="2"/>
                                        </p:tgtEl>
                                      </p:cBhvr>
                                    </p:animEffect>
                                  </p:childTnLst>
                                </p:cTn>
                              </p:par>
                            </p:childTnLst>
                          </p:cTn>
                        </p:par>
                        <p:par>
                          <p:cTn id="34" fill="hold">
                            <p:stCondLst>
                              <p:cond delay="1750"/>
                            </p:stCondLst>
                            <p:childTnLst>
                              <p:par>
                                <p:cTn id="35" presetID="10" presetClass="entr" presetSubtype="0" fill="hold" grpId="0"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250"/>
                                        <p:tgtEl>
                                          <p:spTgt spid="26"/>
                                        </p:tgtEl>
                                      </p:cBhvr>
                                    </p:animEffect>
                                  </p:childTnLst>
                                </p:cTn>
                              </p:par>
                              <p:par>
                                <p:cTn id="38" presetID="10"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par>
                          <p:cTn id="41" fill="hold">
                            <p:stCondLst>
                              <p:cond delay="2250"/>
                            </p:stCondLst>
                            <p:childTnLst>
                              <p:par>
                                <p:cTn id="42" presetID="10" presetClass="entr" presetSubtype="0" fill="hold" grpId="0"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250"/>
                                        <p:tgtEl>
                                          <p:spTgt spid="23"/>
                                        </p:tgtEl>
                                      </p:cBhvr>
                                    </p:animEffect>
                                  </p:childTnLst>
                                </p:cTn>
                              </p:par>
                              <p:par>
                                <p:cTn id="45" presetID="10"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childTnLst>
                          </p:cTn>
                        </p:par>
                        <p:par>
                          <p:cTn id="48" fill="hold">
                            <p:stCondLst>
                              <p:cond delay="2750"/>
                            </p:stCondLst>
                            <p:childTnLst>
                              <p:par>
                                <p:cTn id="49" presetID="10" presetClass="entr" presetSubtype="0" fill="hold" grpId="0" nodeType="after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fade">
                                      <p:cBhvr>
                                        <p:cTn id="51" dur="2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P spid="26" grpId="0"/>
      <p:bldP spid="23" grpId="0"/>
      <p:bldP spid="4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244B87EB-4FFA-D641-9CA8-8D7797ED11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061"/>
            <a:ext cx="12192000" cy="6769878"/>
          </a:xfrm>
          <a:prstGeom prst="rect">
            <a:avLst/>
          </a:prstGeom>
        </p:spPr>
      </p:pic>
    </p:spTree>
    <p:extLst>
      <p:ext uri="{BB962C8B-B14F-4D97-AF65-F5344CB8AC3E}">
        <p14:creationId xmlns:p14="http://schemas.microsoft.com/office/powerpoint/2010/main" val="15240054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ikdörtgen 13"/>
          <p:cNvSpPr/>
          <p:nvPr/>
        </p:nvSpPr>
        <p:spPr>
          <a:xfrm flipH="1">
            <a:off x="-11112" y="0"/>
            <a:ext cx="12212637" cy="6858000"/>
          </a:xfrm>
          <a:prstGeom prst="rect">
            <a:avLst/>
          </a:prstGeom>
          <a:blipFill dpi="0" rotWithShape="0">
            <a:blip r:embed="rId3"/>
            <a:srcRect/>
            <a:stretch>
              <a:fillRect t="-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11A74F">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Freeform 6"/>
          <p:cNvSpPr>
            <a:spLocks/>
          </p:cNvSpPr>
          <p:nvPr/>
        </p:nvSpPr>
        <p:spPr bwMode="auto">
          <a:xfrm>
            <a:off x="0" y="0"/>
            <a:ext cx="6097588" cy="6854825"/>
          </a:xfrm>
          <a:custGeom>
            <a:avLst/>
            <a:gdLst>
              <a:gd name="T0" fmla="*/ 2113 w 3841"/>
              <a:gd name="T1" fmla="*/ 0 h 4318"/>
              <a:gd name="T2" fmla="*/ 0 w 3841"/>
              <a:gd name="T3" fmla="*/ 0 h 4318"/>
              <a:gd name="T4" fmla="*/ 0 w 3841"/>
              <a:gd name="T5" fmla="*/ 4318 h 4318"/>
              <a:gd name="T6" fmla="*/ 3841 w 3841"/>
              <a:gd name="T7" fmla="*/ 4318 h 4318"/>
              <a:gd name="T8" fmla="*/ 3834 w 3841"/>
              <a:gd name="T9" fmla="*/ 4318 h 4318"/>
              <a:gd name="T10" fmla="*/ 2113 w 3841"/>
              <a:gd name="T11" fmla="*/ 0 h 4318"/>
            </a:gdLst>
            <a:ahLst/>
            <a:cxnLst>
              <a:cxn ang="0">
                <a:pos x="T0" y="T1"/>
              </a:cxn>
              <a:cxn ang="0">
                <a:pos x="T2" y="T3"/>
              </a:cxn>
              <a:cxn ang="0">
                <a:pos x="T4" y="T5"/>
              </a:cxn>
              <a:cxn ang="0">
                <a:pos x="T6" y="T7"/>
              </a:cxn>
              <a:cxn ang="0">
                <a:pos x="T8" y="T9"/>
              </a:cxn>
              <a:cxn ang="0">
                <a:pos x="T10" y="T11"/>
              </a:cxn>
            </a:cxnLst>
            <a:rect l="0" t="0" r="r" b="b"/>
            <a:pathLst>
              <a:path w="3841" h="4318">
                <a:moveTo>
                  <a:pt x="2113" y="0"/>
                </a:moveTo>
                <a:lnTo>
                  <a:pt x="0" y="0"/>
                </a:lnTo>
                <a:lnTo>
                  <a:pt x="0" y="4318"/>
                </a:lnTo>
                <a:lnTo>
                  <a:pt x="3841" y="4318"/>
                </a:lnTo>
                <a:lnTo>
                  <a:pt x="3834" y="4318"/>
                </a:lnTo>
                <a:lnTo>
                  <a:pt x="21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19" name="Resim 18"/>
          <p:cNvPicPr>
            <a:picLocks noChangeAspect="1"/>
          </p:cNvPicPr>
          <p:nvPr/>
        </p:nvPicPr>
        <p:blipFill>
          <a:blip r:embed="rId4"/>
          <a:stretch>
            <a:fillRect/>
          </a:stretch>
        </p:blipFill>
        <p:spPr>
          <a:xfrm>
            <a:off x="11367914" y="1100987"/>
            <a:ext cx="843750" cy="1957500"/>
          </a:xfrm>
          <a:prstGeom prst="rect">
            <a:avLst/>
          </a:prstGeom>
        </p:spPr>
      </p:pic>
      <p:grpSp>
        <p:nvGrpSpPr>
          <p:cNvPr id="2" name="Grup 1"/>
          <p:cNvGrpSpPr/>
          <p:nvPr/>
        </p:nvGrpSpPr>
        <p:grpSpPr>
          <a:xfrm>
            <a:off x="7528401" y="1100987"/>
            <a:ext cx="4009867" cy="1729099"/>
            <a:chOff x="7528401" y="1805662"/>
            <a:chExt cx="4009867" cy="1729099"/>
          </a:xfrm>
        </p:grpSpPr>
        <p:sp>
          <p:nvSpPr>
            <p:cNvPr id="20" name="Metin kutusu 19"/>
            <p:cNvSpPr txBox="1"/>
            <p:nvPr/>
          </p:nvSpPr>
          <p:spPr>
            <a:xfrm>
              <a:off x="7528401" y="1805662"/>
              <a:ext cx="3839513" cy="1200329"/>
            </a:xfrm>
            <a:prstGeom prst="rect">
              <a:avLst/>
            </a:prstGeom>
            <a:noFill/>
          </p:spPr>
          <p:txBody>
            <a:bodyPr wrap="none" rtlCol="0">
              <a:spAutoFit/>
            </a:bodyPr>
            <a:lstStyle/>
            <a:p>
              <a:r>
                <a:rPr lang="tr-TR" sz="7200" b="1" dirty="0">
                  <a:solidFill>
                    <a:schemeClr val="bg1"/>
                  </a:solidFill>
                </a:rPr>
                <a:t>dumansız</a:t>
              </a:r>
            </a:p>
          </p:txBody>
        </p:sp>
        <p:sp>
          <p:nvSpPr>
            <p:cNvPr id="23" name="Metin kutusu 22"/>
            <p:cNvSpPr txBox="1"/>
            <p:nvPr/>
          </p:nvSpPr>
          <p:spPr>
            <a:xfrm>
              <a:off x="9116258" y="2703764"/>
              <a:ext cx="2422010" cy="830997"/>
            </a:xfrm>
            <a:prstGeom prst="rect">
              <a:avLst/>
            </a:prstGeom>
            <a:noFill/>
          </p:spPr>
          <p:txBody>
            <a:bodyPr wrap="none" rtlCol="0">
              <a:spAutoFit/>
            </a:bodyPr>
            <a:lstStyle/>
            <a:p>
              <a:r>
                <a:rPr lang="tr-TR" sz="4800" dirty="0">
                  <a:solidFill>
                    <a:schemeClr val="bg1"/>
                  </a:solidFill>
                </a:rPr>
                <a:t>bir</a:t>
              </a:r>
              <a:r>
                <a:rPr lang="tr-TR" sz="4800" b="1" dirty="0">
                  <a:solidFill>
                    <a:schemeClr val="bg1"/>
                  </a:solidFill>
                </a:rPr>
                <a:t> hayat</a:t>
              </a:r>
              <a:endParaRPr lang="tr-TR" sz="4800" dirty="0">
                <a:solidFill>
                  <a:schemeClr val="bg1"/>
                </a:solidFill>
              </a:endParaRPr>
            </a:p>
          </p:txBody>
        </p:sp>
      </p:grpSp>
      <p:sp>
        <p:nvSpPr>
          <p:cNvPr id="24" name="Dikdörtgen 23"/>
          <p:cNvSpPr/>
          <p:nvPr/>
        </p:nvSpPr>
        <p:spPr>
          <a:xfrm>
            <a:off x="-11112" y="3175"/>
            <a:ext cx="591901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solidFill>
            <a:srgbClr val="936037">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Dikdörtgen 23"/>
          <p:cNvSpPr/>
          <p:nvPr/>
        </p:nvSpPr>
        <p:spPr>
          <a:xfrm flipH="1" flipV="1">
            <a:off x="6340763" y="4829175"/>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3"/>
          <p:cNvSpPr/>
          <p:nvPr/>
        </p:nvSpPr>
        <p:spPr>
          <a:xfrm>
            <a:off x="8766996" y="4026339"/>
            <a:ext cx="3120534" cy="646331"/>
          </a:xfrm>
          <a:prstGeom prst="rect">
            <a:avLst/>
          </a:prstGeom>
        </p:spPr>
        <p:txBody>
          <a:bodyPr wrap="none">
            <a:spAutoFit/>
          </a:bodyPr>
          <a:lstStyle/>
          <a:p>
            <a:r>
              <a:rPr lang="tr-TR" sz="3600" b="1" dirty="0">
                <a:solidFill>
                  <a:schemeClr val="bg1"/>
                </a:solidFill>
              </a:rPr>
              <a:t>teşekkür ederiz</a:t>
            </a:r>
            <a:endParaRPr lang="tr-TR" sz="3600" dirty="0"/>
          </a:p>
        </p:txBody>
      </p:sp>
      <p:pic>
        <p:nvPicPr>
          <p:cNvPr id="17" name="Resim 16">
            <a:extLst>
              <a:ext uri="{FF2B5EF4-FFF2-40B4-BE49-F238E27FC236}">
                <a16:creationId xmlns:a16="http://schemas.microsoft.com/office/drawing/2014/main" id="{C68C5E5A-170A-BF4D-98F8-92A2A237E4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6206" y="5101586"/>
            <a:ext cx="4860636" cy="819727"/>
          </a:xfrm>
          <a:prstGeom prst="rect">
            <a:avLst/>
          </a:prstGeom>
        </p:spPr>
      </p:pic>
      <p:pic>
        <p:nvPicPr>
          <p:cNvPr id="18" name="Resim 17">
            <a:extLst>
              <a:ext uri="{FF2B5EF4-FFF2-40B4-BE49-F238E27FC236}">
                <a16:creationId xmlns:a16="http://schemas.microsoft.com/office/drawing/2014/main" id="{E76B9F32-623D-1F41-B663-B4937B8BD108}"/>
              </a:ext>
            </a:extLst>
          </p:cNvPr>
          <p:cNvPicPr>
            <a:picLocks noChangeAspect="1"/>
          </p:cNvPicPr>
          <p:nvPr/>
        </p:nvPicPr>
        <p:blipFill>
          <a:blip r:embed="rId6"/>
          <a:stretch>
            <a:fillRect/>
          </a:stretch>
        </p:blipFill>
        <p:spPr>
          <a:xfrm>
            <a:off x="239840" y="6035940"/>
            <a:ext cx="2743200" cy="622300"/>
          </a:xfrm>
          <a:prstGeom prst="rect">
            <a:avLst/>
          </a:prstGeom>
        </p:spPr>
      </p:pic>
    </p:spTree>
    <p:extLst>
      <p:ext uri="{BB962C8B-B14F-4D97-AF65-F5344CB8AC3E}">
        <p14:creationId xmlns:p14="http://schemas.microsoft.com/office/powerpoint/2010/main" val="310282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250" fill="hold"/>
                                        <p:tgtEl>
                                          <p:spTgt spid="24"/>
                                        </p:tgtEl>
                                        <p:attrNameLst>
                                          <p:attrName>ppt_x</p:attrName>
                                        </p:attrNameLst>
                                      </p:cBhvr>
                                      <p:tavLst>
                                        <p:tav tm="0">
                                          <p:val>
                                            <p:strVal val="0-#ppt_w/2"/>
                                          </p:val>
                                        </p:tav>
                                        <p:tav tm="100000">
                                          <p:val>
                                            <p:strVal val="#ppt_x"/>
                                          </p:val>
                                        </p:tav>
                                      </p:tavLst>
                                    </p:anim>
                                    <p:anim calcmode="lin" valueType="num">
                                      <p:cBhvr additive="base">
                                        <p:cTn id="8" dur="25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50" fill="hold"/>
                                        <p:tgtEl>
                                          <p:spTgt spid="28"/>
                                        </p:tgtEl>
                                        <p:attrNameLst>
                                          <p:attrName>ppt_x</p:attrName>
                                        </p:attrNameLst>
                                      </p:cBhvr>
                                      <p:tavLst>
                                        <p:tav tm="0">
                                          <p:val>
                                            <p:strVal val="1+#ppt_w/2"/>
                                          </p:val>
                                        </p:tav>
                                        <p:tav tm="100000">
                                          <p:val>
                                            <p:strVal val="#ppt_x"/>
                                          </p:val>
                                        </p:tav>
                                      </p:tavLst>
                                    </p:anim>
                                    <p:anim calcmode="lin" valueType="num">
                                      <p:cBhvr additive="base">
                                        <p:cTn id="12" dur="250" fill="hold"/>
                                        <p:tgtEl>
                                          <p:spTgt spid="28"/>
                                        </p:tgtEl>
                                        <p:attrNameLst>
                                          <p:attrName>ppt_y</p:attrName>
                                        </p:attrNameLst>
                                      </p:cBhvr>
                                      <p:tavLst>
                                        <p:tav tm="0">
                                          <p:val>
                                            <p:strVal val="#ppt_y"/>
                                          </p:val>
                                        </p:tav>
                                        <p:tav tm="100000">
                                          <p:val>
                                            <p:strVal val="#ppt_y"/>
                                          </p:val>
                                        </p:tav>
                                      </p:tavLst>
                                    </p:anim>
                                  </p:childTnLst>
                                </p:cTn>
                              </p:par>
                            </p:childTnLst>
                          </p:cTn>
                        </p:par>
                        <p:par>
                          <p:cTn id="13" fill="hold">
                            <p:stCondLst>
                              <p:cond delay="250"/>
                            </p:stCondLst>
                            <p:childTnLst>
                              <p:par>
                                <p:cTn id="14" presetID="10"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250"/>
                                        <p:tgtEl>
                                          <p:spTgt spid="25"/>
                                        </p:tgtEl>
                                      </p:cBhvr>
                                    </p:animEffect>
                                  </p:childTnLst>
                                </p:cTn>
                              </p:par>
                            </p:childTnLst>
                          </p:cTn>
                        </p:par>
                        <p:par>
                          <p:cTn id="17" fill="hold">
                            <p:stCondLst>
                              <p:cond delay="500"/>
                            </p:stCondLst>
                            <p:childTnLst>
                              <p:par>
                                <p:cTn id="18" presetID="2" presetClass="entr" presetSubtype="2"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250" fill="hold"/>
                                        <p:tgtEl>
                                          <p:spTgt spid="19"/>
                                        </p:tgtEl>
                                        <p:attrNameLst>
                                          <p:attrName>ppt_x</p:attrName>
                                        </p:attrNameLst>
                                      </p:cBhvr>
                                      <p:tavLst>
                                        <p:tav tm="0">
                                          <p:val>
                                            <p:strVal val="1+#ppt_w/2"/>
                                          </p:val>
                                        </p:tav>
                                        <p:tav tm="100000">
                                          <p:val>
                                            <p:strVal val="#ppt_x"/>
                                          </p:val>
                                        </p:tav>
                                      </p:tavLst>
                                    </p:anim>
                                    <p:anim calcmode="lin" valueType="num">
                                      <p:cBhvr additive="base">
                                        <p:cTn id="21" dur="250" fill="hold"/>
                                        <p:tgtEl>
                                          <p:spTgt spid="19"/>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additive="base">
                                        <p:cTn id="24" dur="250" fill="hold"/>
                                        <p:tgtEl>
                                          <p:spTgt spid="29"/>
                                        </p:tgtEl>
                                        <p:attrNameLst>
                                          <p:attrName>ppt_x</p:attrName>
                                        </p:attrNameLst>
                                      </p:cBhvr>
                                      <p:tavLst>
                                        <p:tav tm="0">
                                          <p:val>
                                            <p:strVal val="1+#ppt_w/2"/>
                                          </p:val>
                                        </p:tav>
                                        <p:tav tm="100000">
                                          <p:val>
                                            <p:strVal val="#ppt_x"/>
                                          </p:val>
                                        </p:tav>
                                      </p:tavLst>
                                    </p:anim>
                                    <p:anim calcmode="lin" valueType="num">
                                      <p:cBhvr additive="base">
                                        <p:cTn id="25" dur="250" fill="hold"/>
                                        <p:tgtEl>
                                          <p:spTgt spid="29"/>
                                        </p:tgtEl>
                                        <p:attrNameLst>
                                          <p:attrName>ppt_y</p:attrName>
                                        </p:attrNameLst>
                                      </p:cBhvr>
                                      <p:tavLst>
                                        <p:tav tm="0">
                                          <p:val>
                                            <p:strVal val="#ppt_y"/>
                                          </p:val>
                                        </p:tav>
                                        <p:tav tm="100000">
                                          <p:val>
                                            <p:strVal val="#ppt_y"/>
                                          </p:val>
                                        </p:tav>
                                      </p:tavLst>
                                    </p:anim>
                                  </p:childTnLst>
                                </p:cTn>
                              </p:par>
                            </p:childTnLst>
                          </p:cTn>
                        </p:par>
                        <p:par>
                          <p:cTn id="26" fill="hold">
                            <p:stCondLst>
                              <p:cond delay="750"/>
                            </p:stCondLst>
                            <p:childTnLst>
                              <p:par>
                                <p:cTn id="27" presetID="10"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250"/>
                                        <p:tgtEl>
                                          <p:spTgt spid="2"/>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250"/>
                                        <p:tgtEl>
                                          <p:spTgt spid="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8" grpId="0" animBg="1"/>
      <p:bldP spid="24" grpId="0" animBg="1"/>
      <p:bldP spid="29" grpId="0" animBg="1"/>
      <p:bldP spid="25"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flipH="1">
            <a:off x="-11112" y="0"/>
            <a:ext cx="12212637" cy="6858000"/>
          </a:xfrm>
          <a:prstGeom prst="rect">
            <a:avLst/>
          </a:prstGeom>
          <a:blipFill dpi="0" rotWithShape="1">
            <a:blip r:embed="rId3"/>
            <a:srcRect/>
            <a:stretch>
              <a:fillRect t="-2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4" y="1089898"/>
            <a:ext cx="1005718" cy="2339102"/>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1005714" y="1089898"/>
            <a:ext cx="3126946" cy="1015663"/>
          </a:xfrm>
          <a:prstGeom prst="rect">
            <a:avLst/>
          </a:prstGeom>
          <a:noFill/>
        </p:spPr>
        <p:txBody>
          <a:bodyPr wrap="none" rtlCol="0">
            <a:spAutoFit/>
          </a:bodyPr>
          <a:lstStyle/>
          <a:p>
            <a:r>
              <a:rPr lang="tr-TR" sz="6000" b="1" dirty="0">
                <a:solidFill>
                  <a:schemeClr val="bg1"/>
                </a:solidFill>
              </a:rPr>
              <a:t>Maalesef</a:t>
            </a:r>
          </a:p>
        </p:txBody>
      </p:sp>
      <p:sp>
        <p:nvSpPr>
          <p:cNvPr id="15" name="Rectangle 9"/>
          <p:cNvSpPr>
            <a:spLocks noChangeArrowheads="1"/>
          </p:cNvSpPr>
          <p:nvPr/>
        </p:nvSpPr>
        <p:spPr bwMode="auto">
          <a:xfrm>
            <a:off x="-5556"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6" name="Metin kutusu 15"/>
          <p:cNvSpPr txBox="1"/>
          <p:nvPr/>
        </p:nvSpPr>
        <p:spPr>
          <a:xfrm>
            <a:off x="1077141" y="2105561"/>
            <a:ext cx="3340480" cy="1323439"/>
          </a:xfrm>
          <a:prstGeom prst="rect">
            <a:avLst/>
          </a:prstGeom>
          <a:noFill/>
        </p:spPr>
        <p:txBody>
          <a:bodyPr wrap="square" rtlCol="0">
            <a:spAutoFit/>
          </a:bodyPr>
          <a:lstStyle/>
          <a:p>
            <a:r>
              <a:rPr lang="tr-TR" sz="2000" dirty="0">
                <a:solidFill>
                  <a:schemeClr val="bg1"/>
                </a:solidFill>
              </a:rPr>
              <a:t>Sigara, dünyada en yaygın kullanılan ve en fazla zarar veren bağımlılık yapıcı</a:t>
            </a:r>
          </a:p>
          <a:p>
            <a:r>
              <a:rPr lang="tr-TR" sz="2000" dirty="0">
                <a:solidFill>
                  <a:schemeClr val="bg1"/>
                </a:solidFill>
              </a:rPr>
              <a:t>maddedir.</a:t>
            </a:r>
            <a:endParaRPr lang="tr-TR" sz="2000" b="1" dirty="0">
              <a:solidFill>
                <a:schemeClr val="bg1"/>
              </a:solidFill>
            </a:endParaRPr>
          </a:p>
        </p:txBody>
      </p:sp>
      <p:pic>
        <p:nvPicPr>
          <p:cNvPr id="17" name="Resim 16">
            <a:extLst>
              <a:ext uri="{FF2B5EF4-FFF2-40B4-BE49-F238E27FC236}">
                <a16:creationId xmlns:a16="http://schemas.microsoft.com/office/drawing/2014/main" id="{B159D3A0-60E1-2043-82AC-2E0DFBA94F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373" y="5792222"/>
            <a:ext cx="3505200" cy="596900"/>
          </a:xfrm>
          <a:prstGeom prst="rect">
            <a:avLst/>
          </a:prstGeom>
        </p:spPr>
      </p:pic>
      <p:sp>
        <p:nvSpPr>
          <p:cNvPr id="18" name="Rectangle 13">
            <a:extLst>
              <a:ext uri="{FF2B5EF4-FFF2-40B4-BE49-F238E27FC236}">
                <a16:creationId xmlns:a16="http://schemas.microsoft.com/office/drawing/2014/main" id="{1D0498BC-6BC7-C742-84A6-8FF491C7E8A4}"/>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9" name="Metin kutusu 18">
            <a:extLst>
              <a:ext uri="{FF2B5EF4-FFF2-40B4-BE49-F238E27FC236}">
                <a16:creationId xmlns:a16="http://schemas.microsoft.com/office/drawing/2014/main" id="{3A53DA30-5CFC-8543-AA0A-B7536345C29B}"/>
              </a:ext>
            </a:extLst>
          </p:cNvPr>
          <p:cNvSpPr txBox="1"/>
          <p:nvPr/>
        </p:nvSpPr>
        <p:spPr>
          <a:xfrm>
            <a:off x="11495712" y="5855671"/>
            <a:ext cx="495649" cy="461665"/>
          </a:xfrm>
          <a:prstGeom prst="rect">
            <a:avLst/>
          </a:prstGeom>
          <a:noFill/>
        </p:spPr>
        <p:txBody>
          <a:bodyPr wrap="none" rtlCol="0">
            <a:spAutoFit/>
          </a:bodyPr>
          <a:lstStyle/>
          <a:p>
            <a:pPr algn="r"/>
            <a:r>
              <a:rPr lang="tr-TR" sz="2400" b="1" dirty="0">
                <a:solidFill>
                  <a:srgbClr val="DADADA"/>
                </a:solidFill>
              </a:rPr>
              <a:t>0</a:t>
            </a:r>
            <a:fld id="{D0F2F3F1-5144-AF4A-8EAB-513566FC3542}" type="slidenum">
              <a:rPr lang="tr-TR" sz="2400" b="1" smtClean="0">
                <a:solidFill>
                  <a:srgbClr val="DADADA"/>
                </a:solidFill>
              </a:rPr>
              <a:t>4</a:t>
            </a:fld>
            <a:endParaRPr lang="tr-TR" sz="2400" b="1" dirty="0">
              <a:solidFill>
                <a:srgbClr val="DADADA"/>
              </a:solidFill>
            </a:endParaRPr>
          </a:p>
        </p:txBody>
      </p:sp>
    </p:spTree>
    <p:extLst>
      <p:ext uri="{BB962C8B-B14F-4D97-AF65-F5344CB8AC3E}">
        <p14:creationId xmlns:p14="http://schemas.microsoft.com/office/powerpoint/2010/main" val="126998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50"/>
                                        <p:tgtEl>
                                          <p:spTgt spid="1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50"/>
                                        <p:tgtEl>
                                          <p:spTgt spid="15"/>
                                        </p:tgtEl>
                                      </p:cBhvr>
                                    </p:animEffect>
                                  </p:childTnLst>
                                </p:cTn>
                              </p:par>
                            </p:childTnLst>
                          </p:cTn>
                        </p:par>
                        <p:par>
                          <p:cTn id="16" fill="hold">
                            <p:stCondLst>
                              <p:cond delay="750"/>
                            </p:stCondLst>
                            <p:childTnLst>
                              <p:par>
                                <p:cTn id="17" presetID="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250" fill="hold"/>
                                        <p:tgtEl>
                                          <p:spTgt spid="9"/>
                                        </p:tgtEl>
                                        <p:attrNameLst>
                                          <p:attrName>ppt_x</p:attrName>
                                        </p:attrNameLst>
                                      </p:cBhvr>
                                      <p:tavLst>
                                        <p:tav tm="0">
                                          <p:val>
                                            <p:strVal val="0-#ppt_w/2"/>
                                          </p:val>
                                        </p:tav>
                                        <p:tav tm="100000">
                                          <p:val>
                                            <p:strVal val="#ppt_x"/>
                                          </p:val>
                                        </p:tav>
                                      </p:tavLst>
                                    </p:anim>
                                    <p:anim calcmode="lin" valueType="num">
                                      <p:cBhvr additive="base">
                                        <p:cTn id="20" dur="250" fill="hold"/>
                                        <p:tgtEl>
                                          <p:spTgt spid="9"/>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250"/>
                                        <p:tgtEl>
                                          <p:spTgt spid="14"/>
                                        </p:tgtEl>
                                      </p:cBhvr>
                                    </p:animEffect>
                                  </p:childTnLst>
                                </p:cTn>
                              </p:par>
                            </p:childTnLst>
                          </p:cTn>
                        </p:par>
                        <p:par>
                          <p:cTn id="25" fill="hold">
                            <p:stCondLst>
                              <p:cond delay="1250"/>
                            </p:stCondLst>
                            <p:childTnLst>
                              <p:par>
                                <p:cTn id="26" presetID="22" presetClass="entr" presetSubtype="1"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up)">
                                      <p:cBhvr>
                                        <p:cTn id="28"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3" grpId="0" animBg="1"/>
      <p:bldP spid="14" grpId="0"/>
      <p:bldP spid="15" grpId="0" animBg="1"/>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srcRect/>
            <a:stretch>
              <a:fillRect l="-92000" r="-5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315990" cy="1015663"/>
          </a:xfrm>
          <a:prstGeom prst="rect">
            <a:avLst/>
          </a:prstGeom>
          <a:noFill/>
        </p:spPr>
        <p:txBody>
          <a:bodyPr wrap="none" rtlCol="0">
            <a:spAutoFit/>
          </a:bodyPr>
          <a:lstStyle/>
          <a:p>
            <a:r>
              <a:rPr lang="tr-TR" sz="6000" b="1" dirty="0"/>
              <a:t>Sigara nedir?</a:t>
            </a:r>
          </a:p>
        </p:txBody>
      </p:sp>
      <p:sp>
        <p:nvSpPr>
          <p:cNvPr id="16" name="Metin kutusu 15"/>
          <p:cNvSpPr txBox="1"/>
          <p:nvPr/>
        </p:nvSpPr>
        <p:spPr>
          <a:xfrm>
            <a:off x="428077" y="1881525"/>
            <a:ext cx="3511410" cy="1323439"/>
          </a:xfrm>
          <a:prstGeom prst="rect">
            <a:avLst/>
          </a:prstGeom>
          <a:noFill/>
        </p:spPr>
        <p:txBody>
          <a:bodyPr wrap="none" rtlCol="0">
            <a:spAutoFit/>
          </a:bodyPr>
          <a:lstStyle/>
          <a:p>
            <a:r>
              <a:rPr lang="tr-TR" sz="2000" dirty="0">
                <a:solidFill>
                  <a:srgbClr val="575757"/>
                </a:solidFill>
              </a:rPr>
              <a:t>Sigara, </a:t>
            </a:r>
            <a:r>
              <a:rPr lang="tr-TR" sz="2000" b="1" dirty="0">
                <a:solidFill>
                  <a:srgbClr val="575757"/>
                </a:solidFill>
              </a:rPr>
              <a:t>4.000’den fazla kimyasal</a:t>
            </a:r>
          </a:p>
          <a:p>
            <a:r>
              <a:rPr lang="tr-TR" sz="2000" b="1" dirty="0">
                <a:solidFill>
                  <a:srgbClr val="575757"/>
                </a:solidFill>
              </a:rPr>
              <a:t>madde içeren</a:t>
            </a:r>
            <a:r>
              <a:rPr lang="tr-TR" sz="2000" dirty="0">
                <a:solidFill>
                  <a:srgbClr val="575757"/>
                </a:solidFill>
              </a:rPr>
              <a:t> ve nefes yoluyla</a:t>
            </a:r>
          </a:p>
          <a:p>
            <a:r>
              <a:rPr lang="tr-TR" sz="2000" dirty="0">
                <a:solidFill>
                  <a:srgbClr val="575757"/>
                </a:solidFill>
              </a:rPr>
              <a:t>çekilerek tüketilen bir</a:t>
            </a:r>
          </a:p>
          <a:p>
            <a:r>
              <a:rPr lang="tr-TR" sz="2000" b="1" dirty="0">
                <a:solidFill>
                  <a:srgbClr val="575757"/>
                </a:solidFill>
              </a:rPr>
              <a:t>tütün ürünüdür</a:t>
            </a:r>
            <a:r>
              <a:rPr lang="tr-TR" sz="2000" dirty="0">
                <a:solidFill>
                  <a:srgbClr val="575757"/>
                </a:solidFill>
              </a:rPr>
              <a:t>.</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Rectangle 13">
            <a:extLst>
              <a:ext uri="{FF2B5EF4-FFF2-40B4-BE49-F238E27FC236}">
                <a16:creationId xmlns:a16="http://schemas.microsoft.com/office/drawing/2014/main" id="{D7A524F5-83D7-C045-BE01-03542798885C}"/>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1" name="Metin kutusu 20">
            <a:extLst>
              <a:ext uri="{FF2B5EF4-FFF2-40B4-BE49-F238E27FC236}">
                <a16:creationId xmlns:a16="http://schemas.microsoft.com/office/drawing/2014/main" id="{0E8B22DB-8939-A04A-A28A-5F02E4824FB8}"/>
              </a:ext>
            </a:extLst>
          </p:cNvPr>
          <p:cNvSpPr txBox="1"/>
          <p:nvPr/>
        </p:nvSpPr>
        <p:spPr>
          <a:xfrm>
            <a:off x="11495712" y="5855671"/>
            <a:ext cx="495649" cy="461665"/>
          </a:xfrm>
          <a:prstGeom prst="rect">
            <a:avLst/>
          </a:prstGeom>
          <a:noFill/>
        </p:spPr>
        <p:txBody>
          <a:bodyPr wrap="none" rtlCol="0">
            <a:spAutoFit/>
          </a:bodyPr>
          <a:lstStyle/>
          <a:p>
            <a:pPr algn="r"/>
            <a:r>
              <a:rPr lang="tr-TR" sz="2400" b="1" dirty="0">
                <a:solidFill>
                  <a:srgbClr val="DADADA"/>
                </a:solidFill>
              </a:rPr>
              <a:t>0</a:t>
            </a:r>
            <a:fld id="{D0F2F3F1-5144-AF4A-8EAB-513566FC3542}" type="slidenum">
              <a:rPr lang="tr-TR" sz="2400" b="1" smtClean="0">
                <a:solidFill>
                  <a:srgbClr val="DADADA"/>
                </a:solidFill>
              </a:rPr>
              <a:t>5</a:t>
            </a:fld>
            <a:endParaRPr lang="tr-TR" sz="2400" b="1" dirty="0">
              <a:solidFill>
                <a:srgbClr val="DADADA"/>
              </a:solidFill>
            </a:endParaRPr>
          </a:p>
        </p:txBody>
      </p:sp>
    </p:spTree>
    <p:extLst>
      <p:ext uri="{BB962C8B-B14F-4D97-AF65-F5344CB8AC3E}">
        <p14:creationId xmlns:p14="http://schemas.microsoft.com/office/powerpoint/2010/main" val="195254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250"/>
                                        <p:tgtEl>
                                          <p:spTgt spid="16"/>
                                        </p:tgtEl>
                                      </p:cBhvr>
                                    </p:animEffect>
                                  </p:childTnLst>
                                </p:cTn>
                              </p:par>
                            </p:childTnLst>
                          </p:cTn>
                        </p:par>
                        <p:par>
                          <p:cTn id="17" fill="hold">
                            <p:stCondLst>
                              <p:cond delay="750"/>
                            </p:stCondLst>
                            <p:childTnLst>
                              <p:par>
                                <p:cTn id="18" presetID="2" presetClass="entr" presetSubtype="2"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1+#ppt_w/2"/>
                                          </p:val>
                                        </p:tav>
                                        <p:tav tm="100000">
                                          <p:val>
                                            <p:strVal val="#ppt_x"/>
                                          </p:val>
                                        </p:tav>
                                      </p:tavLst>
                                    </p:anim>
                                    <p:anim calcmode="lin" valueType="num">
                                      <p:cBhvr additive="base">
                                        <p:cTn id="21" dur="25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25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250" fill="hold"/>
                                        <p:tgtEl>
                                          <p:spTgt spid="28"/>
                                        </p:tgtEl>
                                        <p:attrNameLst>
                                          <p:attrName>ppt_x</p:attrName>
                                        </p:attrNameLst>
                                      </p:cBhvr>
                                      <p:tavLst>
                                        <p:tav tm="0">
                                          <p:val>
                                            <p:strVal val="1+#ppt_w/2"/>
                                          </p:val>
                                        </p:tav>
                                        <p:tav tm="100000">
                                          <p:val>
                                            <p:strVal val="#ppt_x"/>
                                          </p:val>
                                        </p:tav>
                                      </p:tavLst>
                                    </p:anim>
                                    <p:anim calcmode="lin" valueType="num">
                                      <p:cBhvr additive="base">
                                        <p:cTn id="25" dur="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16" grpId="0"/>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Resim 102"/>
          <p:cNvPicPr>
            <a:picLocks noChangeAspect="1"/>
          </p:cNvPicPr>
          <p:nvPr/>
        </p:nvPicPr>
        <p:blipFill>
          <a:blip r:embed="rId3"/>
          <a:stretch>
            <a:fillRect/>
          </a:stretch>
        </p:blipFill>
        <p:spPr>
          <a:xfrm>
            <a:off x="8105104" y="192598"/>
            <a:ext cx="1058054" cy="6472804"/>
          </a:xfrm>
          <a:prstGeom prst="rect">
            <a:avLst/>
          </a:prstGeom>
        </p:spPr>
      </p:pic>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999528" cy="1938992"/>
          </a:xfrm>
          <a:prstGeom prst="rect">
            <a:avLst/>
          </a:prstGeom>
          <a:noFill/>
        </p:spPr>
        <p:txBody>
          <a:bodyPr wrap="none" rtlCol="0">
            <a:spAutoFit/>
          </a:bodyPr>
          <a:lstStyle/>
          <a:p>
            <a:r>
              <a:rPr lang="tr-TR" sz="6000" b="1" dirty="0"/>
              <a:t>Biraz da kimyadan</a:t>
            </a:r>
          </a:p>
          <a:p>
            <a:r>
              <a:rPr lang="tr-TR" sz="6000" b="1" dirty="0"/>
              <a:t>konuşalım…</a:t>
            </a:r>
          </a:p>
        </p:txBody>
      </p:sp>
      <p:sp>
        <p:nvSpPr>
          <p:cNvPr id="16" name="Metin kutusu 15"/>
          <p:cNvSpPr txBox="1"/>
          <p:nvPr/>
        </p:nvSpPr>
        <p:spPr>
          <a:xfrm>
            <a:off x="428077" y="2520868"/>
            <a:ext cx="4308808" cy="1015663"/>
          </a:xfrm>
          <a:prstGeom prst="rect">
            <a:avLst/>
          </a:prstGeom>
          <a:noFill/>
        </p:spPr>
        <p:txBody>
          <a:bodyPr wrap="none" rtlCol="0">
            <a:spAutoFit/>
          </a:bodyPr>
          <a:lstStyle/>
          <a:p>
            <a:r>
              <a:rPr lang="tr-TR" sz="2000" dirty="0">
                <a:solidFill>
                  <a:srgbClr val="575757"/>
                </a:solidFill>
              </a:rPr>
              <a:t>Sigaranın içinde bilinen ve bilinmeyen</a:t>
            </a:r>
          </a:p>
          <a:p>
            <a:r>
              <a:rPr lang="tr-TR" sz="2000" dirty="0">
                <a:solidFill>
                  <a:srgbClr val="575757"/>
                </a:solidFill>
              </a:rPr>
              <a:t>4.000’den fazla zehirli kimyasal madde</a:t>
            </a:r>
          </a:p>
          <a:p>
            <a:r>
              <a:rPr lang="tr-TR" sz="2000" dirty="0">
                <a:solidFill>
                  <a:srgbClr val="575757"/>
                </a:solidFill>
              </a:rPr>
              <a:t>bulunmaktadır. Yanda bazıları yer alıyor.</a:t>
            </a:r>
          </a:p>
        </p:txBody>
      </p:sp>
      <p:sp>
        <p:nvSpPr>
          <p:cNvPr id="17" name="Metin kutusu 16"/>
          <p:cNvSpPr txBox="1"/>
          <p:nvPr/>
        </p:nvSpPr>
        <p:spPr>
          <a:xfrm>
            <a:off x="428077" y="3730308"/>
            <a:ext cx="3412409" cy="707886"/>
          </a:xfrm>
          <a:prstGeom prst="rect">
            <a:avLst/>
          </a:prstGeom>
          <a:noFill/>
        </p:spPr>
        <p:txBody>
          <a:bodyPr wrap="none" rtlCol="0">
            <a:spAutoFit/>
          </a:bodyPr>
          <a:lstStyle/>
          <a:p>
            <a:r>
              <a:rPr lang="tr-TR" sz="2000" b="1" dirty="0">
                <a:solidFill>
                  <a:srgbClr val="575757"/>
                </a:solidFill>
              </a:rPr>
              <a:t>Hangisi nerelerde kullanılıyor?</a:t>
            </a:r>
          </a:p>
          <a:p>
            <a:r>
              <a:rPr lang="tr-TR" sz="2000" b="1" dirty="0">
                <a:solidFill>
                  <a:srgbClr val="575757"/>
                </a:solidFill>
              </a:rPr>
              <a:t>Araştırınız.</a:t>
            </a:r>
          </a:p>
        </p:txBody>
      </p:sp>
      <p:grpSp>
        <p:nvGrpSpPr>
          <p:cNvPr id="2" name="Grup 1"/>
          <p:cNvGrpSpPr/>
          <p:nvPr/>
        </p:nvGrpSpPr>
        <p:grpSpPr>
          <a:xfrm>
            <a:off x="9254301" y="612844"/>
            <a:ext cx="2505074" cy="5632311"/>
            <a:chOff x="9254301" y="612844"/>
            <a:chExt cx="2505074" cy="5632311"/>
          </a:xfrm>
        </p:grpSpPr>
        <p:sp>
          <p:nvSpPr>
            <p:cNvPr id="3" name="Metin kutusu 2"/>
            <p:cNvSpPr txBox="1"/>
            <p:nvPr/>
          </p:nvSpPr>
          <p:spPr>
            <a:xfrm>
              <a:off x="9614301" y="612844"/>
              <a:ext cx="2145074" cy="5632311"/>
            </a:xfrm>
            <a:prstGeom prst="rect">
              <a:avLst/>
            </a:prstGeom>
            <a:noFill/>
          </p:spPr>
          <p:txBody>
            <a:bodyPr wrap="none" rtlCol="0">
              <a:spAutoFit/>
            </a:bodyPr>
            <a:lstStyle/>
            <a:p>
              <a:r>
                <a:rPr lang="tr-TR" dirty="0">
                  <a:solidFill>
                    <a:srgbClr val="E61F4F"/>
                  </a:solidFill>
                </a:rPr>
                <a:t>AKROLEİN</a:t>
              </a:r>
            </a:p>
            <a:p>
              <a:r>
                <a:rPr lang="tr-TR" b="1" dirty="0">
                  <a:solidFill>
                    <a:srgbClr val="E61F4F"/>
                  </a:solidFill>
                </a:rPr>
                <a:t>ARSENİK</a:t>
              </a:r>
            </a:p>
            <a:p>
              <a:r>
                <a:rPr lang="tr-TR" dirty="0">
                  <a:solidFill>
                    <a:srgbClr val="E61F4F"/>
                  </a:solidFill>
                </a:rPr>
                <a:t>AZOTOKSİT</a:t>
              </a:r>
            </a:p>
            <a:p>
              <a:r>
                <a:rPr lang="tr-TR" b="1" dirty="0">
                  <a:solidFill>
                    <a:srgbClr val="E61F4F"/>
                  </a:solidFill>
                </a:rPr>
                <a:t>AMONYAK</a:t>
              </a:r>
            </a:p>
            <a:p>
              <a:r>
                <a:rPr lang="tr-TR" dirty="0">
                  <a:solidFill>
                    <a:srgbClr val="E61F4F"/>
                  </a:solidFill>
                </a:rPr>
                <a:t>BENZEN</a:t>
              </a:r>
            </a:p>
            <a:p>
              <a:r>
                <a:rPr lang="tr-TR" b="1" dirty="0">
                  <a:solidFill>
                    <a:srgbClr val="E61F4F"/>
                  </a:solidFill>
                </a:rPr>
                <a:t>BÜTAN</a:t>
              </a:r>
            </a:p>
            <a:p>
              <a:r>
                <a:rPr lang="tr-TR" dirty="0">
                  <a:solidFill>
                    <a:srgbClr val="E61F4F"/>
                  </a:solidFill>
                </a:rPr>
                <a:t>ASETON</a:t>
              </a:r>
            </a:p>
            <a:p>
              <a:r>
                <a:rPr lang="tr-TR" b="1" dirty="0">
                  <a:solidFill>
                    <a:srgbClr val="E61F4F"/>
                  </a:solidFill>
                </a:rPr>
                <a:t>FORMALDEHİD</a:t>
              </a:r>
            </a:p>
            <a:p>
              <a:r>
                <a:rPr lang="tr-TR" dirty="0" smtClean="0">
                  <a:solidFill>
                    <a:srgbClr val="E61F4F"/>
                  </a:solidFill>
                </a:rPr>
                <a:t>KADMİYUM</a:t>
              </a:r>
              <a:endParaRPr lang="tr-TR" dirty="0">
                <a:solidFill>
                  <a:srgbClr val="E61F4F"/>
                </a:solidFill>
              </a:endParaRPr>
            </a:p>
            <a:p>
              <a:r>
                <a:rPr lang="tr-TR" b="1" dirty="0">
                  <a:solidFill>
                    <a:srgbClr val="E61F4F"/>
                  </a:solidFill>
                </a:rPr>
                <a:t>KATRAN</a:t>
              </a:r>
            </a:p>
            <a:p>
              <a:r>
                <a:rPr lang="tr-TR" dirty="0">
                  <a:solidFill>
                    <a:srgbClr val="E61F4F"/>
                  </a:solidFill>
                </a:rPr>
                <a:t>HİDROJEN SİYANÜR</a:t>
              </a:r>
            </a:p>
            <a:p>
              <a:r>
                <a:rPr lang="tr-TR" b="1" dirty="0" smtClean="0">
                  <a:solidFill>
                    <a:srgbClr val="E61F4F"/>
                  </a:solidFill>
                </a:rPr>
                <a:t>KARBONMONOKSİT</a:t>
              </a:r>
              <a:endParaRPr lang="tr-TR" b="1" dirty="0">
                <a:solidFill>
                  <a:srgbClr val="E61F4F"/>
                </a:solidFill>
              </a:endParaRPr>
            </a:p>
            <a:p>
              <a:r>
                <a:rPr lang="tr-TR" dirty="0">
                  <a:solidFill>
                    <a:srgbClr val="E61F4F"/>
                  </a:solidFill>
                </a:rPr>
                <a:t>UÇUCU AMİNLER</a:t>
              </a:r>
            </a:p>
            <a:p>
              <a:r>
                <a:rPr lang="tr-TR" b="1" dirty="0">
                  <a:solidFill>
                    <a:srgbClr val="E61F4F"/>
                  </a:solidFill>
                </a:rPr>
                <a:t>METANOL</a:t>
              </a:r>
            </a:p>
            <a:p>
              <a:r>
                <a:rPr lang="tr-TR" dirty="0">
                  <a:solidFill>
                    <a:srgbClr val="E61F4F"/>
                  </a:solidFill>
                </a:rPr>
                <a:t>KURŞUN</a:t>
              </a:r>
            </a:p>
            <a:p>
              <a:r>
                <a:rPr lang="tr-TR" b="1" dirty="0">
                  <a:solidFill>
                    <a:srgbClr val="E61F4F"/>
                  </a:solidFill>
                </a:rPr>
                <a:t>TOLÜEN</a:t>
              </a:r>
            </a:p>
            <a:p>
              <a:r>
                <a:rPr lang="tr-TR" dirty="0">
                  <a:solidFill>
                    <a:srgbClr val="E61F4F"/>
                  </a:solidFill>
                </a:rPr>
                <a:t>NAFTALİN</a:t>
              </a:r>
            </a:p>
            <a:p>
              <a:r>
                <a:rPr lang="tr-TR" b="1" dirty="0">
                  <a:solidFill>
                    <a:srgbClr val="E61F4F"/>
                  </a:solidFill>
                </a:rPr>
                <a:t>RADON</a:t>
              </a:r>
            </a:p>
            <a:p>
              <a:r>
                <a:rPr lang="tr-TR" dirty="0">
                  <a:solidFill>
                    <a:srgbClr val="E61F4F"/>
                  </a:solidFill>
                </a:rPr>
                <a:t>TİNER</a:t>
              </a:r>
            </a:p>
            <a:p>
              <a:r>
                <a:rPr lang="tr-TR" b="1" dirty="0">
                  <a:solidFill>
                    <a:srgbClr val="E61F4F"/>
                  </a:solidFill>
                </a:rPr>
                <a:t>NİKOTİN</a:t>
              </a:r>
            </a:p>
          </p:txBody>
        </p:sp>
        <p:sp>
          <p:nvSpPr>
            <p:cNvPr id="10" name="Line 5"/>
            <p:cNvSpPr>
              <a:spLocks noChangeShapeType="1"/>
            </p:cNvSpPr>
            <p:nvPr/>
          </p:nvSpPr>
          <p:spPr bwMode="auto">
            <a:xfrm>
              <a:off x="9254301" y="802809"/>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0" name="Line 5"/>
            <p:cNvSpPr>
              <a:spLocks noChangeShapeType="1"/>
            </p:cNvSpPr>
            <p:nvPr/>
          </p:nvSpPr>
          <p:spPr bwMode="auto">
            <a:xfrm>
              <a:off x="9254301" y="1064266"/>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1" name="Line 5"/>
            <p:cNvSpPr>
              <a:spLocks noChangeShapeType="1"/>
            </p:cNvSpPr>
            <p:nvPr/>
          </p:nvSpPr>
          <p:spPr bwMode="auto">
            <a:xfrm>
              <a:off x="9254301" y="134310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2" name="Line 5"/>
            <p:cNvSpPr>
              <a:spLocks noChangeShapeType="1"/>
            </p:cNvSpPr>
            <p:nvPr/>
          </p:nvSpPr>
          <p:spPr bwMode="auto">
            <a:xfrm>
              <a:off x="9254301" y="1634718"/>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3" name="Line 5"/>
            <p:cNvSpPr>
              <a:spLocks noChangeShapeType="1"/>
            </p:cNvSpPr>
            <p:nvPr/>
          </p:nvSpPr>
          <p:spPr bwMode="auto">
            <a:xfrm>
              <a:off x="9254301" y="190456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4" name="Line 5"/>
            <p:cNvSpPr>
              <a:spLocks noChangeShapeType="1"/>
            </p:cNvSpPr>
            <p:nvPr/>
          </p:nvSpPr>
          <p:spPr bwMode="auto">
            <a:xfrm>
              <a:off x="9254301" y="216662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5" name="Line 5"/>
            <p:cNvSpPr>
              <a:spLocks noChangeShapeType="1"/>
            </p:cNvSpPr>
            <p:nvPr/>
          </p:nvSpPr>
          <p:spPr bwMode="auto">
            <a:xfrm>
              <a:off x="9254301" y="2440061"/>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6" name="Line 5"/>
            <p:cNvSpPr>
              <a:spLocks noChangeShapeType="1"/>
            </p:cNvSpPr>
            <p:nvPr/>
          </p:nvSpPr>
          <p:spPr bwMode="auto">
            <a:xfrm>
              <a:off x="9254301" y="2709907"/>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7" name="Line 5"/>
            <p:cNvSpPr>
              <a:spLocks noChangeShapeType="1"/>
            </p:cNvSpPr>
            <p:nvPr/>
          </p:nvSpPr>
          <p:spPr bwMode="auto">
            <a:xfrm>
              <a:off x="9254301" y="299713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8" name="Line 5"/>
            <p:cNvSpPr>
              <a:spLocks noChangeShapeType="1"/>
            </p:cNvSpPr>
            <p:nvPr/>
          </p:nvSpPr>
          <p:spPr bwMode="auto">
            <a:xfrm>
              <a:off x="9254301" y="3288748"/>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9" name="Line 5"/>
            <p:cNvSpPr>
              <a:spLocks noChangeShapeType="1"/>
            </p:cNvSpPr>
            <p:nvPr/>
          </p:nvSpPr>
          <p:spPr bwMode="auto">
            <a:xfrm>
              <a:off x="9254301" y="355859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0" name="Line 5"/>
            <p:cNvSpPr>
              <a:spLocks noChangeShapeType="1"/>
            </p:cNvSpPr>
            <p:nvPr/>
          </p:nvSpPr>
          <p:spPr bwMode="auto">
            <a:xfrm>
              <a:off x="9254301" y="382065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1" name="Line 5"/>
            <p:cNvSpPr>
              <a:spLocks noChangeShapeType="1"/>
            </p:cNvSpPr>
            <p:nvPr/>
          </p:nvSpPr>
          <p:spPr bwMode="auto">
            <a:xfrm>
              <a:off x="9254301" y="4095488"/>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2" name="Line 5"/>
            <p:cNvSpPr>
              <a:spLocks noChangeShapeType="1"/>
            </p:cNvSpPr>
            <p:nvPr/>
          </p:nvSpPr>
          <p:spPr bwMode="auto">
            <a:xfrm>
              <a:off x="9254301" y="4357548"/>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3" name="Line 5"/>
            <p:cNvSpPr>
              <a:spLocks noChangeShapeType="1"/>
            </p:cNvSpPr>
            <p:nvPr/>
          </p:nvSpPr>
          <p:spPr bwMode="auto">
            <a:xfrm>
              <a:off x="9254301" y="4647763"/>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4" name="Line 5"/>
            <p:cNvSpPr>
              <a:spLocks noChangeShapeType="1"/>
            </p:cNvSpPr>
            <p:nvPr/>
          </p:nvSpPr>
          <p:spPr bwMode="auto">
            <a:xfrm>
              <a:off x="9254301" y="4917609"/>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5" name="Line 5"/>
            <p:cNvSpPr>
              <a:spLocks noChangeShapeType="1"/>
            </p:cNvSpPr>
            <p:nvPr/>
          </p:nvSpPr>
          <p:spPr bwMode="auto">
            <a:xfrm>
              <a:off x="9254301" y="5196447"/>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Line 5"/>
            <p:cNvSpPr>
              <a:spLocks noChangeShapeType="1"/>
            </p:cNvSpPr>
            <p:nvPr/>
          </p:nvSpPr>
          <p:spPr bwMode="auto">
            <a:xfrm>
              <a:off x="9254301" y="5471283"/>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7" name="Line 5"/>
            <p:cNvSpPr>
              <a:spLocks noChangeShapeType="1"/>
            </p:cNvSpPr>
            <p:nvPr/>
          </p:nvSpPr>
          <p:spPr bwMode="auto">
            <a:xfrm>
              <a:off x="9254301" y="5749518"/>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8" name="Line 5"/>
            <p:cNvSpPr>
              <a:spLocks noChangeShapeType="1"/>
            </p:cNvSpPr>
            <p:nvPr/>
          </p:nvSpPr>
          <p:spPr bwMode="auto">
            <a:xfrm>
              <a:off x="9254301" y="6011578"/>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grpSp>
      <p:sp>
        <p:nvSpPr>
          <p:cNvPr id="36" name="Rectangle 13">
            <a:extLst>
              <a:ext uri="{FF2B5EF4-FFF2-40B4-BE49-F238E27FC236}">
                <a16:creationId xmlns:a16="http://schemas.microsoft.com/office/drawing/2014/main" id="{B3BCB345-1A90-1A49-A264-AE8CD5F53443}"/>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37" name="Metin kutusu 36">
            <a:extLst>
              <a:ext uri="{FF2B5EF4-FFF2-40B4-BE49-F238E27FC236}">
                <a16:creationId xmlns:a16="http://schemas.microsoft.com/office/drawing/2014/main" id="{A1B15A4F-8ED6-0741-85D5-26217695B947}"/>
              </a:ext>
            </a:extLst>
          </p:cNvPr>
          <p:cNvSpPr txBox="1"/>
          <p:nvPr/>
        </p:nvSpPr>
        <p:spPr>
          <a:xfrm>
            <a:off x="11495712" y="5855671"/>
            <a:ext cx="495649" cy="461665"/>
          </a:xfrm>
          <a:prstGeom prst="rect">
            <a:avLst/>
          </a:prstGeom>
          <a:noFill/>
        </p:spPr>
        <p:txBody>
          <a:bodyPr wrap="none" rtlCol="0">
            <a:spAutoFit/>
          </a:bodyPr>
          <a:lstStyle/>
          <a:p>
            <a:pPr algn="r"/>
            <a:r>
              <a:rPr lang="tr-TR" sz="2400" b="1" dirty="0">
                <a:solidFill>
                  <a:srgbClr val="DADADA"/>
                </a:solidFill>
              </a:rPr>
              <a:t>0</a:t>
            </a:r>
            <a:fld id="{D0F2F3F1-5144-AF4A-8EAB-513566FC3542}" type="slidenum">
              <a:rPr lang="tr-TR" sz="2400" b="1" smtClean="0">
                <a:solidFill>
                  <a:srgbClr val="DADADA"/>
                </a:solidFill>
              </a:rPr>
              <a:t>6</a:t>
            </a:fld>
            <a:endParaRPr lang="tr-TR" sz="2400" b="1" dirty="0">
              <a:solidFill>
                <a:srgbClr val="DADADA"/>
              </a:solidFill>
            </a:endParaRPr>
          </a:p>
        </p:txBody>
      </p:sp>
      <p:pic>
        <p:nvPicPr>
          <p:cNvPr id="5" name="Resim 4">
            <a:extLst>
              <a:ext uri="{FF2B5EF4-FFF2-40B4-BE49-F238E27FC236}">
                <a16:creationId xmlns:a16="http://schemas.microsoft.com/office/drawing/2014/main" id="{FC2EC173-B872-8B43-B6F9-CE34CE73DB6E}"/>
              </a:ext>
            </a:extLst>
          </p:cNvPr>
          <p:cNvPicPr>
            <a:picLocks noChangeAspect="1"/>
          </p:cNvPicPr>
          <p:nvPr/>
        </p:nvPicPr>
        <p:blipFill>
          <a:blip r:embed="rId4"/>
          <a:stretch>
            <a:fillRect/>
          </a:stretch>
        </p:blipFill>
        <p:spPr>
          <a:xfrm>
            <a:off x="6008282" y="1277045"/>
            <a:ext cx="1845172" cy="5367337"/>
          </a:xfrm>
          <a:prstGeom prst="rect">
            <a:avLst/>
          </a:prstGeom>
        </p:spPr>
      </p:pic>
    </p:spTree>
    <p:extLst>
      <p:ext uri="{BB962C8B-B14F-4D97-AF65-F5344CB8AC3E}">
        <p14:creationId xmlns:p14="http://schemas.microsoft.com/office/powerpoint/2010/main" val="417450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250"/>
                                        <p:tgtEl>
                                          <p:spTgt spid="16"/>
                                        </p:tgtEl>
                                      </p:cBhvr>
                                    </p:animEffect>
                                  </p:childTnLst>
                                </p:cTn>
                              </p:par>
                            </p:childTnLst>
                          </p:cTn>
                        </p:par>
                        <p:par>
                          <p:cTn id="17" fill="hold">
                            <p:stCondLst>
                              <p:cond delay="750"/>
                            </p:stCondLst>
                            <p:childTnLst>
                              <p:par>
                                <p:cTn id="18" presetID="22" presetClass="entr" presetSubtype="1"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up)">
                                      <p:cBhvr>
                                        <p:cTn id="20" dur="250"/>
                                        <p:tgtEl>
                                          <p:spTgt spid="17"/>
                                        </p:tgtEl>
                                      </p:cBhvr>
                                    </p:animEffect>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103"/>
                                        </p:tgtEl>
                                        <p:attrNameLst>
                                          <p:attrName>style.visibility</p:attrName>
                                        </p:attrNameLst>
                                      </p:cBhvr>
                                      <p:to>
                                        <p:strVal val="visible"/>
                                      </p:to>
                                    </p:set>
                                    <p:animEffect transition="in" filter="fade">
                                      <p:cBhvr>
                                        <p:cTn id="24" dur="1000"/>
                                        <p:tgtEl>
                                          <p:spTgt spid="103"/>
                                        </p:tgtEl>
                                      </p:cBhvr>
                                    </p:animEffect>
                                    <p:anim calcmode="lin" valueType="num">
                                      <p:cBhvr>
                                        <p:cTn id="25" dur="1000" fill="hold"/>
                                        <p:tgtEl>
                                          <p:spTgt spid="103"/>
                                        </p:tgtEl>
                                        <p:attrNameLst>
                                          <p:attrName>ppt_x</p:attrName>
                                        </p:attrNameLst>
                                      </p:cBhvr>
                                      <p:tavLst>
                                        <p:tav tm="0">
                                          <p:val>
                                            <p:strVal val="#ppt_x"/>
                                          </p:val>
                                        </p:tav>
                                        <p:tav tm="100000">
                                          <p:val>
                                            <p:strVal val="#ppt_x"/>
                                          </p:val>
                                        </p:tav>
                                      </p:tavLst>
                                    </p:anim>
                                    <p:anim calcmode="lin" valueType="num">
                                      <p:cBhvr>
                                        <p:cTn id="26" dur="1000" fill="hold"/>
                                        <p:tgtEl>
                                          <p:spTgt spid="103"/>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22" presetClass="entr" presetSubtype="1"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up)">
                                      <p:cBhvr>
                                        <p:cTn id="30" dur="750"/>
                                        <p:tgtEl>
                                          <p:spTgt spid="2"/>
                                        </p:tgtEl>
                                      </p:cBhvr>
                                    </p:animEffect>
                                  </p:childTnLst>
                                </p:cTn>
                              </p:par>
                              <p:par>
                                <p:cTn id="31" presetID="10"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29D4BA7F-4B58-5140-9E31-1FE8CDCE30E7}"/>
              </a:ext>
            </a:extLst>
          </p:cNvPr>
          <p:cNvPicPr>
            <a:picLocks noChangeAspect="1"/>
          </p:cNvPicPr>
          <p:nvPr/>
        </p:nvPicPr>
        <p:blipFill>
          <a:blip r:embed="rId3"/>
          <a:stretch>
            <a:fillRect/>
          </a:stretch>
        </p:blipFill>
        <p:spPr>
          <a:xfrm>
            <a:off x="2818622" y="877780"/>
            <a:ext cx="6335027" cy="4936583"/>
          </a:xfrm>
          <a:prstGeom prst="rect">
            <a:avLst/>
          </a:prstGeom>
        </p:spPr>
      </p:pic>
      <p:grpSp>
        <p:nvGrpSpPr>
          <p:cNvPr id="4" name="Group 40"/>
          <p:cNvGrpSpPr>
            <a:grpSpLocks/>
          </p:cNvGrpSpPr>
          <p:nvPr/>
        </p:nvGrpSpPr>
        <p:grpSpPr bwMode="auto">
          <a:xfrm>
            <a:off x="1227474" y="509459"/>
            <a:ext cx="9870686" cy="4776698"/>
            <a:chOff x="477" y="646"/>
            <a:chExt cx="4875" cy="3467"/>
          </a:xfrm>
        </p:grpSpPr>
        <p:sp>
          <p:nvSpPr>
            <p:cNvPr id="6" name="Rectangle 27"/>
            <p:cNvSpPr>
              <a:spLocks noChangeArrowheads="1"/>
            </p:cNvSpPr>
            <p:nvPr/>
          </p:nvSpPr>
          <p:spPr bwMode="auto">
            <a:xfrm>
              <a:off x="2107" y="3393"/>
              <a:ext cx="427" cy="313"/>
            </a:xfrm>
            <a:prstGeom prst="rect">
              <a:avLst/>
            </a:prstGeom>
            <a:solidFill>
              <a:schemeClr val="bg1"/>
            </a:solidFill>
            <a:ln w="9525">
              <a:no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altLang="en-US" b="1" dirty="0">
                  <a:solidFill>
                    <a:schemeClr val="tx1">
                      <a:lumMod val="65000"/>
                      <a:lumOff val="35000"/>
                    </a:schemeClr>
                  </a:solidFill>
                  <a:latin typeface="Calibri" panose="020F0502020204030204" pitchFamily="34" charset="0"/>
                  <a:cs typeface="Calibri" panose="020F0502020204030204" pitchFamily="34" charset="0"/>
                </a:rPr>
                <a:t>ARSENİK</a:t>
              </a:r>
            </a:p>
          </p:txBody>
        </p:sp>
        <p:sp>
          <p:nvSpPr>
            <p:cNvPr id="7" name="Rectangle 28"/>
            <p:cNvSpPr>
              <a:spLocks noChangeArrowheads="1"/>
            </p:cNvSpPr>
            <p:nvPr/>
          </p:nvSpPr>
          <p:spPr bwMode="auto">
            <a:xfrm>
              <a:off x="4398" y="3163"/>
              <a:ext cx="637" cy="313"/>
            </a:xfrm>
            <a:prstGeom prst="rect">
              <a:avLst/>
            </a:prstGeom>
            <a:solidFill>
              <a:schemeClr val="bg1"/>
            </a:solidFill>
            <a:ln w="9525">
              <a:no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altLang="en-US" sz="2800" b="1" dirty="0">
                  <a:solidFill>
                    <a:schemeClr val="tx1">
                      <a:lumMod val="65000"/>
                      <a:lumOff val="35000"/>
                    </a:schemeClr>
                  </a:solidFill>
                  <a:latin typeface="Calibri" panose="020F0502020204030204" pitchFamily="34" charset="0"/>
                  <a:cs typeface="Calibri" panose="020F0502020204030204" pitchFamily="34" charset="0"/>
                </a:rPr>
                <a:t>NİKOTİN </a:t>
              </a:r>
            </a:p>
          </p:txBody>
        </p:sp>
        <p:sp>
          <p:nvSpPr>
            <p:cNvPr id="8" name="Rectangle 29"/>
            <p:cNvSpPr>
              <a:spLocks noChangeArrowheads="1"/>
            </p:cNvSpPr>
            <p:nvPr/>
          </p:nvSpPr>
          <p:spPr bwMode="auto">
            <a:xfrm>
              <a:off x="3529" y="3590"/>
              <a:ext cx="445" cy="232"/>
            </a:xfrm>
            <a:prstGeom prst="rect">
              <a:avLst/>
            </a:prstGeom>
            <a:solidFill>
              <a:schemeClr val="bg1"/>
            </a:solidFill>
            <a:ln w="9525">
              <a:no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altLang="en-US" sz="1200" b="1" dirty="0">
                  <a:solidFill>
                    <a:schemeClr val="tx1">
                      <a:lumMod val="65000"/>
                      <a:lumOff val="35000"/>
                    </a:schemeClr>
                  </a:solidFill>
                  <a:latin typeface="Calibri" panose="020F0502020204030204" pitchFamily="34" charset="0"/>
                  <a:cs typeface="Calibri" panose="020F0502020204030204" pitchFamily="34" charset="0"/>
                </a:rPr>
                <a:t>METANOL</a:t>
              </a:r>
            </a:p>
            <a:p>
              <a:pPr algn="ctr" eaLnBrk="1" hangingPunct="1"/>
              <a:r>
                <a:rPr lang="tr-TR" altLang="en-US" sz="1200" b="1" dirty="0" smtClean="0">
                  <a:solidFill>
                    <a:schemeClr val="tx1">
                      <a:lumMod val="65000"/>
                      <a:lumOff val="35000"/>
                    </a:schemeClr>
                  </a:solidFill>
                  <a:latin typeface="Calibri" panose="020F0502020204030204" pitchFamily="34" charset="0"/>
                  <a:cs typeface="Calibri" panose="020F0502020204030204" pitchFamily="34" charset="0"/>
                </a:rPr>
                <a:t>(ROKET YAKITI)</a:t>
              </a:r>
              <a:endParaRPr lang="tr-TR" altLang="en-US" sz="1200" b="1"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9" name="Rectangle 30"/>
            <p:cNvSpPr>
              <a:spLocks noChangeArrowheads="1"/>
            </p:cNvSpPr>
            <p:nvPr/>
          </p:nvSpPr>
          <p:spPr bwMode="auto">
            <a:xfrm>
              <a:off x="2857" y="3648"/>
              <a:ext cx="563" cy="232"/>
            </a:xfrm>
            <a:prstGeom prst="rect">
              <a:avLst/>
            </a:prstGeom>
            <a:solidFill>
              <a:schemeClr val="bg1"/>
            </a:solidFill>
            <a:ln w="9525">
              <a:no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altLang="en-US" b="1" dirty="0">
                  <a:solidFill>
                    <a:schemeClr val="tx1">
                      <a:lumMod val="65000"/>
                      <a:lumOff val="35000"/>
                    </a:schemeClr>
                  </a:solidFill>
                  <a:latin typeface="Calibri" panose="020F0502020204030204" pitchFamily="34" charset="0"/>
                  <a:cs typeface="Calibri" panose="020F0502020204030204" pitchFamily="34" charset="0"/>
                </a:rPr>
                <a:t>BOYA</a:t>
              </a:r>
            </a:p>
          </p:txBody>
        </p:sp>
        <p:sp>
          <p:nvSpPr>
            <p:cNvPr id="10" name="Rectangle 31"/>
            <p:cNvSpPr>
              <a:spLocks noChangeArrowheads="1"/>
            </p:cNvSpPr>
            <p:nvPr/>
          </p:nvSpPr>
          <p:spPr bwMode="auto">
            <a:xfrm>
              <a:off x="4453" y="2270"/>
              <a:ext cx="899" cy="461"/>
            </a:xfrm>
            <a:prstGeom prst="rect">
              <a:avLst/>
            </a:prstGeom>
            <a:solidFill>
              <a:schemeClr val="bg1"/>
            </a:solidFill>
            <a:ln w="9525">
              <a:no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altLang="en-US" sz="1600" b="1" dirty="0">
                  <a:solidFill>
                    <a:schemeClr val="tx1">
                      <a:lumMod val="65000"/>
                      <a:lumOff val="35000"/>
                    </a:schemeClr>
                  </a:solidFill>
                  <a:latin typeface="Calibri" panose="020F0502020204030204" pitchFamily="34" charset="0"/>
                  <a:cs typeface="Calibri" panose="020F0502020204030204" pitchFamily="34" charset="0"/>
                </a:rPr>
                <a:t>AMONYAK</a:t>
              </a:r>
            </a:p>
            <a:p>
              <a:pPr algn="ctr" eaLnBrk="1" hangingPunct="1"/>
              <a:r>
                <a:rPr lang="tr-TR" altLang="en-US" sz="1600" b="1" dirty="0" smtClean="0">
                  <a:solidFill>
                    <a:schemeClr val="tx1">
                      <a:lumMod val="65000"/>
                      <a:lumOff val="35000"/>
                    </a:schemeClr>
                  </a:solidFill>
                  <a:latin typeface="Calibri" panose="020F0502020204030204" pitchFamily="34" charset="0"/>
                  <a:cs typeface="Calibri" panose="020F0502020204030204" pitchFamily="34" charset="0"/>
                </a:rPr>
                <a:t>(TUVALET </a:t>
              </a:r>
              <a:endParaRPr lang="tr-TR" altLang="en-US" sz="1600" b="1" dirty="0">
                <a:solidFill>
                  <a:schemeClr val="tx1">
                    <a:lumMod val="65000"/>
                    <a:lumOff val="35000"/>
                  </a:schemeClr>
                </a:solidFill>
                <a:latin typeface="Calibri" panose="020F0502020204030204" pitchFamily="34" charset="0"/>
                <a:cs typeface="Calibri" panose="020F0502020204030204" pitchFamily="34" charset="0"/>
              </a:endParaRPr>
            </a:p>
            <a:p>
              <a:pPr algn="ctr" eaLnBrk="1" hangingPunct="1"/>
              <a:r>
                <a:rPr lang="tr-TR" altLang="en-US" sz="1600" b="1" dirty="0" smtClean="0">
                  <a:solidFill>
                    <a:schemeClr val="tx1">
                      <a:lumMod val="65000"/>
                      <a:lumOff val="35000"/>
                    </a:schemeClr>
                  </a:solidFill>
                  <a:latin typeface="Calibri" panose="020F0502020204030204" pitchFamily="34" charset="0"/>
                  <a:cs typeface="Calibri" panose="020F0502020204030204" pitchFamily="34" charset="0"/>
                </a:rPr>
                <a:t>TEMİZLEYİCİSİ)</a:t>
              </a:r>
              <a:endParaRPr lang="tr-TR" altLang="en-US" sz="1600" b="1"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1" name="Rectangle 32"/>
            <p:cNvSpPr>
              <a:spLocks noChangeArrowheads="1"/>
            </p:cNvSpPr>
            <p:nvPr/>
          </p:nvSpPr>
          <p:spPr bwMode="auto">
            <a:xfrm>
              <a:off x="3942" y="1865"/>
              <a:ext cx="617" cy="265"/>
            </a:xfrm>
            <a:prstGeom prst="rect">
              <a:avLst/>
            </a:prstGeom>
            <a:solidFill>
              <a:schemeClr val="bg1"/>
            </a:solidFill>
            <a:ln w="9525">
              <a:no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altLang="en-US" b="1" dirty="0">
                  <a:solidFill>
                    <a:schemeClr val="tx1">
                      <a:lumMod val="65000"/>
                      <a:lumOff val="35000"/>
                    </a:schemeClr>
                  </a:solidFill>
                  <a:latin typeface="Calibri" panose="020F0502020204030204" pitchFamily="34" charset="0"/>
                  <a:cs typeface="Calibri" panose="020F0502020204030204" pitchFamily="34" charset="0"/>
                </a:rPr>
                <a:t>BÖCEK </a:t>
              </a:r>
            </a:p>
            <a:p>
              <a:pPr algn="ctr" eaLnBrk="1" hangingPunct="1"/>
              <a:r>
                <a:rPr lang="tr-TR" altLang="en-US" b="1" dirty="0">
                  <a:solidFill>
                    <a:schemeClr val="tx1">
                      <a:lumMod val="65000"/>
                      <a:lumOff val="35000"/>
                    </a:schemeClr>
                  </a:solidFill>
                  <a:latin typeface="Calibri" panose="020F0502020204030204" pitchFamily="34" charset="0"/>
                  <a:cs typeface="Calibri" panose="020F0502020204030204" pitchFamily="34" charset="0"/>
                </a:rPr>
                <a:t>İLACI</a:t>
              </a:r>
            </a:p>
          </p:txBody>
        </p:sp>
        <p:sp>
          <p:nvSpPr>
            <p:cNvPr id="12" name="Rectangle 33"/>
            <p:cNvSpPr>
              <a:spLocks noChangeArrowheads="1"/>
            </p:cNvSpPr>
            <p:nvPr/>
          </p:nvSpPr>
          <p:spPr bwMode="auto">
            <a:xfrm>
              <a:off x="789" y="3319"/>
              <a:ext cx="753" cy="467"/>
            </a:xfrm>
            <a:prstGeom prst="rect">
              <a:avLst/>
            </a:prstGeom>
            <a:solidFill>
              <a:schemeClr val="bg1"/>
            </a:solidFill>
            <a:ln w="9525">
              <a:no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altLang="en-US" b="1" dirty="0">
                  <a:solidFill>
                    <a:schemeClr val="tx1">
                      <a:lumMod val="65000"/>
                      <a:lumOff val="35000"/>
                    </a:schemeClr>
                  </a:solidFill>
                  <a:latin typeface="Calibri" panose="020F0502020204030204" pitchFamily="34" charset="0"/>
                  <a:cs typeface="Calibri" panose="020F0502020204030204" pitchFamily="34" charset="0"/>
                </a:rPr>
                <a:t>METAN</a:t>
              </a:r>
            </a:p>
          </p:txBody>
        </p:sp>
        <p:sp>
          <p:nvSpPr>
            <p:cNvPr id="13" name="Rectangle 34"/>
            <p:cNvSpPr>
              <a:spLocks noChangeArrowheads="1"/>
            </p:cNvSpPr>
            <p:nvPr/>
          </p:nvSpPr>
          <p:spPr bwMode="auto">
            <a:xfrm>
              <a:off x="477" y="1940"/>
              <a:ext cx="786" cy="380"/>
            </a:xfrm>
            <a:prstGeom prst="rect">
              <a:avLst/>
            </a:prstGeom>
            <a:solidFill>
              <a:schemeClr val="bg1"/>
            </a:solidFill>
            <a:ln w="9525">
              <a:no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altLang="en-US" b="1" dirty="0">
                  <a:solidFill>
                    <a:schemeClr val="tx1">
                      <a:lumMod val="65000"/>
                      <a:lumOff val="35000"/>
                    </a:schemeClr>
                  </a:solidFill>
                  <a:latin typeface="Calibri" panose="020F0502020204030204" pitchFamily="34" charset="0"/>
                  <a:cs typeface="Calibri" panose="020F0502020204030204" pitchFamily="34" charset="0"/>
                </a:rPr>
                <a:t>KADMİYUM</a:t>
              </a:r>
            </a:p>
          </p:txBody>
        </p:sp>
        <p:sp>
          <p:nvSpPr>
            <p:cNvPr id="14" name="Rectangle 35"/>
            <p:cNvSpPr>
              <a:spLocks noChangeArrowheads="1"/>
            </p:cNvSpPr>
            <p:nvPr/>
          </p:nvSpPr>
          <p:spPr bwMode="auto">
            <a:xfrm>
              <a:off x="1682" y="646"/>
              <a:ext cx="688" cy="381"/>
            </a:xfrm>
            <a:prstGeom prst="rect">
              <a:avLst/>
            </a:prstGeom>
            <a:solidFill>
              <a:schemeClr val="bg1"/>
            </a:solidFill>
            <a:ln w="9525">
              <a:no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altLang="en-US" b="1" dirty="0">
                  <a:solidFill>
                    <a:schemeClr val="tx1">
                      <a:lumMod val="65000"/>
                      <a:lumOff val="35000"/>
                    </a:schemeClr>
                  </a:solidFill>
                  <a:latin typeface="Calibri" panose="020F0502020204030204" pitchFamily="34" charset="0"/>
                  <a:cs typeface="Calibri" panose="020F0502020204030204" pitchFamily="34" charset="0"/>
                </a:rPr>
                <a:t>MUM YAĞI</a:t>
              </a:r>
            </a:p>
          </p:txBody>
        </p:sp>
        <p:sp>
          <p:nvSpPr>
            <p:cNvPr id="15" name="Rectangle 36"/>
            <p:cNvSpPr>
              <a:spLocks noChangeArrowheads="1"/>
            </p:cNvSpPr>
            <p:nvPr/>
          </p:nvSpPr>
          <p:spPr bwMode="auto">
            <a:xfrm>
              <a:off x="710" y="1276"/>
              <a:ext cx="720" cy="394"/>
            </a:xfrm>
            <a:prstGeom prst="rect">
              <a:avLst/>
            </a:prstGeom>
            <a:solidFill>
              <a:schemeClr val="bg1"/>
            </a:solidFill>
            <a:ln w="9525">
              <a:no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altLang="en-US" b="1" dirty="0">
                  <a:solidFill>
                    <a:schemeClr val="tx1">
                      <a:lumMod val="65000"/>
                      <a:lumOff val="35000"/>
                    </a:schemeClr>
                  </a:solidFill>
                  <a:latin typeface="Calibri" panose="020F0502020204030204" pitchFamily="34" charset="0"/>
                  <a:cs typeface="Calibri" panose="020F0502020204030204" pitchFamily="34" charset="0"/>
                </a:rPr>
                <a:t>BÜTAN</a:t>
              </a:r>
            </a:p>
          </p:txBody>
        </p:sp>
        <p:sp>
          <p:nvSpPr>
            <p:cNvPr id="16" name="Rectangle 37"/>
            <p:cNvSpPr>
              <a:spLocks noChangeArrowheads="1"/>
            </p:cNvSpPr>
            <p:nvPr/>
          </p:nvSpPr>
          <p:spPr bwMode="auto">
            <a:xfrm>
              <a:off x="2633" y="1666"/>
              <a:ext cx="852" cy="448"/>
            </a:xfrm>
            <a:prstGeom prst="rect">
              <a:avLst/>
            </a:prstGeom>
            <a:solidFill>
              <a:schemeClr val="bg1"/>
            </a:solidFill>
            <a:ln w="9525">
              <a:no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altLang="en-US" b="1" dirty="0">
                  <a:solidFill>
                    <a:schemeClr val="tx1">
                      <a:lumMod val="65000"/>
                      <a:lumOff val="35000"/>
                    </a:schemeClr>
                  </a:solidFill>
                  <a:latin typeface="Calibri" panose="020F0502020204030204" pitchFamily="34" charset="0"/>
                  <a:cs typeface="Calibri" panose="020F0502020204030204" pitchFamily="34" charset="0"/>
                </a:rPr>
                <a:t>ÇÖZÜCÜ</a:t>
              </a:r>
            </a:p>
          </p:txBody>
        </p:sp>
        <p:sp>
          <p:nvSpPr>
            <p:cNvPr id="17" name="Rectangle 38"/>
            <p:cNvSpPr>
              <a:spLocks noChangeArrowheads="1"/>
            </p:cNvSpPr>
            <p:nvPr/>
          </p:nvSpPr>
          <p:spPr bwMode="auto">
            <a:xfrm>
              <a:off x="1764" y="1845"/>
              <a:ext cx="523" cy="349"/>
            </a:xfrm>
            <a:prstGeom prst="rect">
              <a:avLst/>
            </a:prstGeom>
            <a:solidFill>
              <a:schemeClr val="bg1"/>
            </a:solidFill>
            <a:ln w="9525">
              <a:no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altLang="en-US" b="1" dirty="0">
                  <a:solidFill>
                    <a:schemeClr val="tx1">
                      <a:lumMod val="65000"/>
                      <a:lumOff val="35000"/>
                    </a:schemeClr>
                  </a:solidFill>
                  <a:latin typeface="Calibri" panose="020F0502020204030204" pitchFamily="34" charset="0"/>
                  <a:cs typeface="Calibri" panose="020F0502020204030204" pitchFamily="34" charset="0"/>
                </a:rPr>
                <a:t>KATRAN</a:t>
              </a:r>
            </a:p>
          </p:txBody>
        </p:sp>
        <p:sp>
          <p:nvSpPr>
            <p:cNvPr id="18" name="Rectangle 39"/>
            <p:cNvSpPr>
              <a:spLocks noChangeArrowheads="1"/>
            </p:cNvSpPr>
            <p:nvPr/>
          </p:nvSpPr>
          <p:spPr bwMode="auto">
            <a:xfrm>
              <a:off x="4247" y="3764"/>
              <a:ext cx="757" cy="349"/>
            </a:xfrm>
            <a:prstGeom prst="rect">
              <a:avLst/>
            </a:prstGeom>
            <a:solidFill>
              <a:schemeClr val="bg1"/>
            </a:solidFill>
            <a:ln w="9525">
              <a:no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altLang="en-US" b="1" dirty="0">
                  <a:solidFill>
                    <a:schemeClr val="tx1">
                      <a:lumMod val="65000"/>
                      <a:lumOff val="35000"/>
                    </a:schemeClr>
                  </a:solidFill>
                  <a:latin typeface="Calibri" panose="020F0502020204030204" pitchFamily="34" charset="0"/>
                  <a:cs typeface="Calibri" panose="020F0502020204030204" pitchFamily="34" charset="0"/>
                </a:rPr>
                <a:t>ASETON</a:t>
              </a:r>
            </a:p>
          </p:txBody>
        </p:sp>
      </p:grpSp>
      <p:sp>
        <p:nvSpPr>
          <p:cNvPr id="21" name="Rectangle 13">
            <a:extLst>
              <a:ext uri="{FF2B5EF4-FFF2-40B4-BE49-F238E27FC236}">
                <a16:creationId xmlns:a16="http://schemas.microsoft.com/office/drawing/2014/main" id="{F7AB8791-D7AE-324A-9B27-1DC4D3DA12DD}"/>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2" name="Metin kutusu 21">
            <a:extLst>
              <a:ext uri="{FF2B5EF4-FFF2-40B4-BE49-F238E27FC236}">
                <a16:creationId xmlns:a16="http://schemas.microsoft.com/office/drawing/2014/main" id="{B8206046-6F60-7741-9A85-179FF9510C92}"/>
              </a:ext>
            </a:extLst>
          </p:cNvPr>
          <p:cNvSpPr txBox="1"/>
          <p:nvPr/>
        </p:nvSpPr>
        <p:spPr>
          <a:xfrm>
            <a:off x="11495712" y="5855671"/>
            <a:ext cx="495649" cy="461665"/>
          </a:xfrm>
          <a:prstGeom prst="rect">
            <a:avLst/>
          </a:prstGeom>
          <a:noFill/>
        </p:spPr>
        <p:txBody>
          <a:bodyPr wrap="none" rtlCol="0">
            <a:spAutoFit/>
          </a:bodyPr>
          <a:lstStyle/>
          <a:p>
            <a:pPr algn="r"/>
            <a:r>
              <a:rPr lang="tr-TR" sz="2400" b="1" dirty="0">
                <a:solidFill>
                  <a:srgbClr val="DADADA"/>
                </a:solidFill>
              </a:rPr>
              <a:t>0</a:t>
            </a:r>
            <a:fld id="{D0F2F3F1-5144-AF4A-8EAB-513566FC3542}" type="slidenum">
              <a:rPr lang="tr-TR" sz="2400" b="1" smtClean="0">
                <a:solidFill>
                  <a:srgbClr val="DADADA"/>
                </a:solidFill>
              </a:rPr>
              <a:t>7</a:t>
            </a:fld>
            <a:endParaRPr lang="tr-TR" sz="2400" b="1" dirty="0">
              <a:solidFill>
                <a:srgbClr val="DADADA"/>
              </a:solidFill>
            </a:endParaRPr>
          </a:p>
        </p:txBody>
      </p:sp>
    </p:spTree>
    <p:extLst>
      <p:ext uri="{BB962C8B-B14F-4D97-AF65-F5344CB8AC3E}">
        <p14:creationId xmlns:p14="http://schemas.microsoft.com/office/powerpoint/2010/main" val="38520907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48000" r="-2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859938" cy="1015663"/>
          </a:xfrm>
          <a:prstGeom prst="rect">
            <a:avLst/>
          </a:prstGeom>
          <a:noFill/>
        </p:spPr>
        <p:txBody>
          <a:bodyPr wrap="none" rtlCol="0">
            <a:spAutoFit/>
          </a:bodyPr>
          <a:lstStyle/>
          <a:p>
            <a:r>
              <a:rPr lang="tr-TR" sz="6000" b="1" dirty="0"/>
              <a:t>Kısa Süreli Etkileri</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8" name="Grup 7"/>
          <p:cNvGrpSpPr/>
          <p:nvPr/>
        </p:nvGrpSpPr>
        <p:grpSpPr>
          <a:xfrm>
            <a:off x="554927" y="1952868"/>
            <a:ext cx="6287250" cy="369332"/>
            <a:chOff x="554927" y="2447025"/>
            <a:chExt cx="6287250" cy="369332"/>
          </a:xfrm>
        </p:grpSpPr>
        <p:sp>
          <p:nvSpPr>
            <p:cNvPr id="3" name="Dikdörtgen 2"/>
            <p:cNvSpPr/>
            <p:nvPr/>
          </p:nvSpPr>
          <p:spPr>
            <a:xfrm>
              <a:off x="746177" y="2447025"/>
              <a:ext cx="6096000" cy="369332"/>
            </a:xfrm>
            <a:prstGeom prst="rect">
              <a:avLst/>
            </a:prstGeom>
          </p:spPr>
          <p:txBody>
            <a:bodyPr>
              <a:spAutoFit/>
            </a:bodyPr>
            <a:lstStyle/>
            <a:p>
              <a:r>
                <a:rPr lang="tr-TR" dirty="0">
                  <a:solidFill>
                    <a:srgbClr val="575757"/>
                  </a:solidFill>
                </a:rPr>
                <a:t>Kan basıncının artması</a:t>
              </a:r>
            </a:p>
          </p:txBody>
        </p:sp>
        <p:pic>
          <p:nvPicPr>
            <p:cNvPr id="18" name="Resim 17"/>
            <p:cNvPicPr>
              <a:picLocks noChangeAspect="1"/>
            </p:cNvPicPr>
            <p:nvPr/>
          </p:nvPicPr>
          <p:blipFill>
            <a:blip r:embed="rId4"/>
            <a:stretch>
              <a:fillRect/>
            </a:stretch>
          </p:blipFill>
          <p:spPr>
            <a:xfrm>
              <a:off x="554927" y="2549458"/>
              <a:ext cx="191250" cy="180000"/>
            </a:xfrm>
            <a:prstGeom prst="rect">
              <a:avLst/>
            </a:prstGeom>
          </p:spPr>
        </p:pic>
      </p:grpSp>
      <p:grpSp>
        <p:nvGrpSpPr>
          <p:cNvPr id="7" name="Grup 6"/>
          <p:cNvGrpSpPr/>
          <p:nvPr/>
        </p:nvGrpSpPr>
        <p:grpSpPr>
          <a:xfrm>
            <a:off x="554927" y="2476797"/>
            <a:ext cx="6287250" cy="646331"/>
            <a:chOff x="554927" y="2970954"/>
            <a:chExt cx="6287250" cy="646331"/>
          </a:xfrm>
        </p:grpSpPr>
        <p:sp>
          <p:nvSpPr>
            <p:cNvPr id="6" name="Dikdörtgen 5"/>
            <p:cNvSpPr/>
            <p:nvPr/>
          </p:nvSpPr>
          <p:spPr>
            <a:xfrm>
              <a:off x="746177" y="2970954"/>
              <a:ext cx="6096000" cy="646331"/>
            </a:xfrm>
            <a:prstGeom prst="rect">
              <a:avLst/>
            </a:prstGeom>
          </p:spPr>
          <p:txBody>
            <a:bodyPr>
              <a:spAutoFit/>
            </a:bodyPr>
            <a:lstStyle/>
            <a:p>
              <a:r>
                <a:rPr lang="tr-TR" dirty="0">
                  <a:solidFill>
                    <a:srgbClr val="575757"/>
                  </a:solidFill>
                </a:rPr>
                <a:t>Beynin ve sinir sisteminin hızlı çalışması</a:t>
              </a:r>
            </a:p>
            <a:p>
              <a:r>
                <a:rPr lang="tr-TR" dirty="0">
                  <a:solidFill>
                    <a:srgbClr val="575757"/>
                  </a:solidFill>
                </a:rPr>
                <a:t>ve sonra yavaşlaması</a:t>
              </a:r>
              <a:endParaRPr lang="tr-TR" b="1" dirty="0">
                <a:solidFill>
                  <a:srgbClr val="575757"/>
                </a:solidFill>
              </a:endParaRPr>
            </a:p>
          </p:txBody>
        </p:sp>
        <p:pic>
          <p:nvPicPr>
            <p:cNvPr id="19" name="Resim 18"/>
            <p:cNvPicPr>
              <a:picLocks noChangeAspect="1"/>
            </p:cNvPicPr>
            <p:nvPr/>
          </p:nvPicPr>
          <p:blipFill>
            <a:blip r:embed="rId4"/>
            <a:stretch>
              <a:fillRect/>
            </a:stretch>
          </p:blipFill>
          <p:spPr>
            <a:xfrm>
              <a:off x="554927" y="3077510"/>
              <a:ext cx="191250" cy="180000"/>
            </a:xfrm>
            <a:prstGeom prst="rect">
              <a:avLst/>
            </a:prstGeom>
          </p:spPr>
        </p:pic>
      </p:grpSp>
      <p:grpSp>
        <p:nvGrpSpPr>
          <p:cNvPr id="11" name="Grup 10"/>
          <p:cNvGrpSpPr/>
          <p:nvPr/>
        </p:nvGrpSpPr>
        <p:grpSpPr>
          <a:xfrm>
            <a:off x="554927" y="3227040"/>
            <a:ext cx="6287250" cy="369332"/>
            <a:chOff x="554927" y="3721197"/>
            <a:chExt cx="6287250" cy="369332"/>
          </a:xfrm>
        </p:grpSpPr>
        <p:sp>
          <p:nvSpPr>
            <p:cNvPr id="17" name="Dikdörtgen 16"/>
            <p:cNvSpPr/>
            <p:nvPr/>
          </p:nvSpPr>
          <p:spPr>
            <a:xfrm>
              <a:off x="746177" y="3721197"/>
              <a:ext cx="6096000" cy="369332"/>
            </a:xfrm>
            <a:prstGeom prst="rect">
              <a:avLst/>
            </a:prstGeom>
          </p:spPr>
          <p:txBody>
            <a:bodyPr>
              <a:spAutoFit/>
            </a:bodyPr>
            <a:lstStyle/>
            <a:p>
              <a:r>
                <a:rPr lang="tr-TR" dirty="0">
                  <a:solidFill>
                    <a:srgbClr val="575757"/>
                  </a:solidFill>
                </a:rPr>
                <a:t>İştahsızlık</a:t>
              </a:r>
              <a:endParaRPr lang="tr-TR" b="1" dirty="0">
                <a:solidFill>
                  <a:srgbClr val="575757"/>
                </a:solidFill>
              </a:endParaRPr>
            </a:p>
          </p:txBody>
        </p:sp>
        <p:pic>
          <p:nvPicPr>
            <p:cNvPr id="20" name="Resim 19"/>
            <p:cNvPicPr>
              <a:picLocks noChangeAspect="1"/>
            </p:cNvPicPr>
            <p:nvPr/>
          </p:nvPicPr>
          <p:blipFill>
            <a:blip r:embed="rId4"/>
            <a:stretch>
              <a:fillRect/>
            </a:stretch>
          </p:blipFill>
          <p:spPr>
            <a:xfrm>
              <a:off x="554927" y="3823428"/>
              <a:ext cx="191250" cy="180000"/>
            </a:xfrm>
            <a:prstGeom prst="rect">
              <a:avLst/>
            </a:prstGeom>
          </p:spPr>
        </p:pic>
      </p:grpSp>
      <p:pic>
        <p:nvPicPr>
          <p:cNvPr id="22" name="Resim 21"/>
          <p:cNvPicPr>
            <a:picLocks noChangeAspect="1"/>
          </p:cNvPicPr>
          <p:nvPr/>
        </p:nvPicPr>
        <p:blipFill>
          <a:blip r:embed="rId4"/>
          <a:stretch>
            <a:fillRect/>
          </a:stretch>
        </p:blipFill>
        <p:spPr>
          <a:xfrm>
            <a:off x="557702" y="3913925"/>
            <a:ext cx="191250" cy="180000"/>
          </a:xfrm>
          <a:prstGeom prst="rect">
            <a:avLst/>
          </a:prstGeom>
        </p:spPr>
      </p:pic>
      <p:sp>
        <p:nvSpPr>
          <p:cNvPr id="23" name="Dikdörtgen 22"/>
          <p:cNvSpPr/>
          <p:nvPr/>
        </p:nvSpPr>
        <p:spPr>
          <a:xfrm>
            <a:off x="748952" y="3811692"/>
            <a:ext cx="6096000" cy="369332"/>
          </a:xfrm>
          <a:prstGeom prst="rect">
            <a:avLst/>
          </a:prstGeom>
        </p:spPr>
        <p:txBody>
          <a:bodyPr>
            <a:spAutoFit/>
          </a:bodyPr>
          <a:lstStyle/>
          <a:p>
            <a:r>
              <a:rPr lang="tr-TR" dirty="0">
                <a:solidFill>
                  <a:srgbClr val="575757"/>
                </a:solidFill>
              </a:rPr>
              <a:t>Ağızda kötü koku oluşumu</a:t>
            </a:r>
          </a:p>
        </p:txBody>
      </p:sp>
      <p:sp>
        <p:nvSpPr>
          <p:cNvPr id="24" name="Rectangle 13">
            <a:extLst>
              <a:ext uri="{FF2B5EF4-FFF2-40B4-BE49-F238E27FC236}">
                <a16:creationId xmlns:a16="http://schemas.microsoft.com/office/drawing/2014/main" id="{D1158B2A-B57B-A54E-A7CB-0F7A7D5AEE75}"/>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5" name="Metin kutusu 24">
            <a:extLst>
              <a:ext uri="{FF2B5EF4-FFF2-40B4-BE49-F238E27FC236}">
                <a16:creationId xmlns:a16="http://schemas.microsoft.com/office/drawing/2014/main" id="{FE9EE35B-9C06-194F-A2D3-CF3B8CE668C8}"/>
              </a:ext>
            </a:extLst>
          </p:cNvPr>
          <p:cNvSpPr txBox="1"/>
          <p:nvPr/>
        </p:nvSpPr>
        <p:spPr>
          <a:xfrm>
            <a:off x="11495712" y="5855671"/>
            <a:ext cx="495649" cy="461665"/>
          </a:xfrm>
          <a:prstGeom prst="rect">
            <a:avLst/>
          </a:prstGeom>
          <a:noFill/>
        </p:spPr>
        <p:txBody>
          <a:bodyPr wrap="none" rtlCol="0">
            <a:spAutoFit/>
          </a:bodyPr>
          <a:lstStyle/>
          <a:p>
            <a:pPr algn="r"/>
            <a:r>
              <a:rPr lang="tr-TR" sz="2400" b="1" dirty="0">
                <a:solidFill>
                  <a:srgbClr val="DADADA"/>
                </a:solidFill>
              </a:rPr>
              <a:t>0</a:t>
            </a:r>
            <a:fld id="{D0F2F3F1-5144-AF4A-8EAB-513566FC3542}" type="slidenum">
              <a:rPr lang="tr-TR" sz="2400" b="1" smtClean="0">
                <a:solidFill>
                  <a:srgbClr val="DADADA"/>
                </a:solidFill>
              </a:rPr>
              <a:t>8</a:t>
            </a:fld>
            <a:endParaRPr lang="tr-TR" sz="2400" b="1" dirty="0">
              <a:solidFill>
                <a:srgbClr val="DADADA"/>
              </a:solidFill>
            </a:endParaRPr>
          </a:p>
        </p:txBody>
      </p:sp>
    </p:spTree>
    <p:extLst>
      <p:ext uri="{BB962C8B-B14F-4D97-AF65-F5344CB8AC3E}">
        <p14:creationId xmlns:p14="http://schemas.microsoft.com/office/powerpoint/2010/main" val="53500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50"/>
                                        <p:tgtEl>
                                          <p:spTgt spid="8"/>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250"/>
                                        <p:tgtEl>
                                          <p:spTgt spid="7"/>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250"/>
                                        <p:tgtEl>
                                          <p:spTgt spid="11"/>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par>
                                <p:cTn id="38" presetID="10" presetClass="entr" presetSubtype="0" fill="hold" nodeType="withEffect">
                                  <p:stCondLst>
                                    <p:cond delay="0"/>
                                  </p:stCondLst>
                                  <p:childTnLst>
                                    <p:set>
                                      <p:cBhvr>
                                        <p:cTn id="39" dur="1" fill="hold">
                                          <p:stCondLst>
                                            <p:cond delay="0"/>
                                          </p:stCondLst>
                                        </p:cTn>
                                        <p:tgtEl>
                                          <p:spTgt spid="23">
                                            <p:txEl>
                                              <p:pRg st="0" end="0"/>
                                            </p:txEl>
                                          </p:spTgt>
                                        </p:tgtEl>
                                        <p:attrNameLst>
                                          <p:attrName>style.visibility</p:attrName>
                                        </p:attrNameLst>
                                      </p:cBhvr>
                                      <p:to>
                                        <p:strVal val="visible"/>
                                      </p:to>
                                    </p:set>
                                    <p:animEffect transition="in" filter="fade">
                                      <p:cBhvr>
                                        <p:cTn id="40"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48000" r="-5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859938" cy="1015663"/>
          </a:xfrm>
          <a:prstGeom prst="rect">
            <a:avLst/>
          </a:prstGeom>
          <a:noFill/>
        </p:spPr>
        <p:txBody>
          <a:bodyPr wrap="none" rtlCol="0">
            <a:spAutoFit/>
          </a:bodyPr>
          <a:lstStyle/>
          <a:p>
            <a:r>
              <a:rPr lang="tr-TR" sz="6000" b="1" dirty="0"/>
              <a:t>Kısa Süreli Etkileri</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0" name="Grup 9"/>
          <p:cNvGrpSpPr/>
          <p:nvPr/>
        </p:nvGrpSpPr>
        <p:grpSpPr>
          <a:xfrm>
            <a:off x="554927" y="1881525"/>
            <a:ext cx="4122134" cy="369332"/>
            <a:chOff x="554927" y="1881525"/>
            <a:chExt cx="4122134" cy="369332"/>
          </a:xfrm>
        </p:grpSpPr>
        <p:sp>
          <p:nvSpPr>
            <p:cNvPr id="16" name="Metin kutusu 15"/>
            <p:cNvSpPr txBox="1"/>
            <p:nvPr/>
          </p:nvSpPr>
          <p:spPr>
            <a:xfrm>
              <a:off x="746177" y="1881525"/>
              <a:ext cx="3930884" cy="369332"/>
            </a:xfrm>
            <a:prstGeom prst="rect">
              <a:avLst/>
            </a:prstGeom>
            <a:noFill/>
          </p:spPr>
          <p:txBody>
            <a:bodyPr wrap="none" rtlCol="0">
              <a:spAutoFit/>
            </a:bodyPr>
            <a:lstStyle/>
            <a:p>
              <a:r>
                <a:rPr lang="tr-TR" dirty="0">
                  <a:solidFill>
                    <a:srgbClr val="575757"/>
                  </a:solidFill>
                </a:rPr>
                <a:t>Koku ve tat alma duyularının zayıflaması</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grpSp>
        <p:nvGrpSpPr>
          <p:cNvPr id="8" name="Grup 7"/>
          <p:cNvGrpSpPr/>
          <p:nvPr/>
        </p:nvGrpSpPr>
        <p:grpSpPr>
          <a:xfrm>
            <a:off x="554927" y="2447025"/>
            <a:ext cx="6287250" cy="646331"/>
            <a:chOff x="554927" y="2447025"/>
            <a:chExt cx="6287250" cy="646331"/>
          </a:xfrm>
        </p:grpSpPr>
        <p:sp>
          <p:nvSpPr>
            <p:cNvPr id="3" name="Dikdörtgen 2"/>
            <p:cNvSpPr/>
            <p:nvPr/>
          </p:nvSpPr>
          <p:spPr>
            <a:xfrm>
              <a:off x="746177" y="2447025"/>
              <a:ext cx="6096000" cy="646331"/>
            </a:xfrm>
            <a:prstGeom prst="rect">
              <a:avLst/>
            </a:prstGeom>
          </p:spPr>
          <p:txBody>
            <a:bodyPr>
              <a:spAutoFit/>
            </a:bodyPr>
            <a:lstStyle/>
            <a:p>
              <a:r>
                <a:rPr lang="tr-TR" dirty="0">
                  <a:solidFill>
                    <a:srgbClr val="575757"/>
                  </a:solidFill>
                </a:rPr>
                <a:t>El ve ayak parmaklarına kan akışının</a:t>
              </a:r>
            </a:p>
            <a:p>
              <a:r>
                <a:rPr lang="tr-TR" dirty="0">
                  <a:solidFill>
                    <a:srgbClr val="575757"/>
                  </a:solidFill>
                </a:rPr>
                <a:t>zayıflaması</a:t>
              </a:r>
            </a:p>
          </p:txBody>
        </p:sp>
        <p:pic>
          <p:nvPicPr>
            <p:cNvPr id="18" name="Resim 17"/>
            <p:cNvPicPr>
              <a:picLocks noChangeAspect="1"/>
            </p:cNvPicPr>
            <p:nvPr/>
          </p:nvPicPr>
          <p:blipFill>
            <a:blip r:embed="rId4"/>
            <a:stretch>
              <a:fillRect/>
            </a:stretch>
          </p:blipFill>
          <p:spPr>
            <a:xfrm>
              <a:off x="554927" y="2549458"/>
              <a:ext cx="191250" cy="180000"/>
            </a:xfrm>
            <a:prstGeom prst="rect">
              <a:avLst/>
            </a:prstGeom>
          </p:spPr>
        </p:pic>
      </p:grpSp>
      <p:grpSp>
        <p:nvGrpSpPr>
          <p:cNvPr id="7" name="Grup 6"/>
          <p:cNvGrpSpPr/>
          <p:nvPr/>
        </p:nvGrpSpPr>
        <p:grpSpPr>
          <a:xfrm>
            <a:off x="554927" y="3258746"/>
            <a:ext cx="6287250" cy="369332"/>
            <a:chOff x="554927" y="2970954"/>
            <a:chExt cx="6287250" cy="369332"/>
          </a:xfrm>
        </p:grpSpPr>
        <p:sp>
          <p:nvSpPr>
            <p:cNvPr id="6" name="Dikdörtgen 5"/>
            <p:cNvSpPr/>
            <p:nvPr/>
          </p:nvSpPr>
          <p:spPr>
            <a:xfrm>
              <a:off x="746177" y="2970954"/>
              <a:ext cx="6096000" cy="369332"/>
            </a:xfrm>
            <a:prstGeom prst="rect">
              <a:avLst/>
            </a:prstGeom>
          </p:spPr>
          <p:txBody>
            <a:bodyPr>
              <a:spAutoFit/>
            </a:bodyPr>
            <a:lstStyle/>
            <a:p>
              <a:r>
                <a:rPr lang="tr-TR" dirty="0">
                  <a:solidFill>
                    <a:srgbClr val="575757"/>
                  </a:solidFill>
                </a:rPr>
                <a:t>Beyindeki kan akışının yavaşlaması</a:t>
              </a:r>
            </a:p>
          </p:txBody>
        </p:sp>
        <p:pic>
          <p:nvPicPr>
            <p:cNvPr id="19" name="Resim 18"/>
            <p:cNvPicPr>
              <a:picLocks noChangeAspect="1"/>
            </p:cNvPicPr>
            <p:nvPr/>
          </p:nvPicPr>
          <p:blipFill>
            <a:blip r:embed="rId4"/>
            <a:stretch>
              <a:fillRect/>
            </a:stretch>
          </p:blipFill>
          <p:spPr>
            <a:xfrm>
              <a:off x="554927" y="3077510"/>
              <a:ext cx="191250" cy="180000"/>
            </a:xfrm>
            <a:prstGeom prst="rect">
              <a:avLst/>
            </a:prstGeom>
          </p:spPr>
        </p:pic>
      </p:grpSp>
      <p:grpSp>
        <p:nvGrpSpPr>
          <p:cNvPr id="11" name="Grup 10"/>
          <p:cNvGrpSpPr/>
          <p:nvPr/>
        </p:nvGrpSpPr>
        <p:grpSpPr>
          <a:xfrm>
            <a:off x="554927" y="3811814"/>
            <a:ext cx="6287250" cy="369332"/>
            <a:chOff x="554927" y="3721197"/>
            <a:chExt cx="6287250" cy="369332"/>
          </a:xfrm>
        </p:grpSpPr>
        <p:sp>
          <p:nvSpPr>
            <p:cNvPr id="17" name="Dikdörtgen 16"/>
            <p:cNvSpPr/>
            <p:nvPr/>
          </p:nvSpPr>
          <p:spPr>
            <a:xfrm>
              <a:off x="746177" y="3721197"/>
              <a:ext cx="6096000" cy="369332"/>
            </a:xfrm>
            <a:prstGeom prst="rect">
              <a:avLst/>
            </a:prstGeom>
          </p:spPr>
          <p:txBody>
            <a:bodyPr>
              <a:spAutoFit/>
            </a:bodyPr>
            <a:lstStyle/>
            <a:p>
              <a:r>
                <a:rPr lang="tr-TR" dirty="0">
                  <a:solidFill>
                    <a:srgbClr val="575757"/>
                  </a:solidFill>
                </a:rPr>
                <a:t>Diş çürümeleri</a:t>
              </a:r>
              <a:endParaRPr lang="tr-TR" b="1" dirty="0">
                <a:solidFill>
                  <a:srgbClr val="575757"/>
                </a:solidFill>
              </a:endParaRPr>
            </a:p>
          </p:txBody>
        </p:sp>
        <p:pic>
          <p:nvPicPr>
            <p:cNvPr id="20" name="Resim 19"/>
            <p:cNvPicPr>
              <a:picLocks noChangeAspect="1"/>
            </p:cNvPicPr>
            <p:nvPr/>
          </p:nvPicPr>
          <p:blipFill>
            <a:blip r:embed="rId4"/>
            <a:stretch>
              <a:fillRect/>
            </a:stretch>
          </p:blipFill>
          <p:spPr>
            <a:xfrm>
              <a:off x="554927" y="3823428"/>
              <a:ext cx="191250" cy="180000"/>
            </a:xfrm>
            <a:prstGeom prst="rect">
              <a:avLst/>
            </a:prstGeom>
          </p:spPr>
        </p:pic>
      </p:grpSp>
      <p:sp>
        <p:nvSpPr>
          <p:cNvPr id="25" name="Rectangle 13">
            <a:extLst>
              <a:ext uri="{FF2B5EF4-FFF2-40B4-BE49-F238E27FC236}">
                <a16:creationId xmlns:a16="http://schemas.microsoft.com/office/drawing/2014/main" id="{AE653F50-3535-D44B-93C4-457833F3898F}"/>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6" name="Metin kutusu 25">
            <a:extLst>
              <a:ext uri="{FF2B5EF4-FFF2-40B4-BE49-F238E27FC236}">
                <a16:creationId xmlns:a16="http://schemas.microsoft.com/office/drawing/2014/main" id="{80F30CB6-2419-534D-BDC8-C49019E1C78A}"/>
              </a:ext>
            </a:extLst>
          </p:cNvPr>
          <p:cNvSpPr txBox="1"/>
          <p:nvPr/>
        </p:nvSpPr>
        <p:spPr>
          <a:xfrm>
            <a:off x="11495712" y="5855671"/>
            <a:ext cx="495649" cy="461665"/>
          </a:xfrm>
          <a:prstGeom prst="rect">
            <a:avLst/>
          </a:prstGeom>
          <a:noFill/>
        </p:spPr>
        <p:txBody>
          <a:bodyPr wrap="none" rtlCol="0">
            <a:spAutoFit/>
          </a:bodyPr>
          <a:lstStyle/>
          <a:p>
            <a:pPr algn="r"/>
            <a:r>
              <a:rPr lang="tr-TR" sz="2400" b="1" dirty="0">
                <a:solidFill>
                  <a:srgbClr val="DADADA"/>
                </a:solidFill>
              </a:rPr>
              <a:t>0</a:t>
            </a:r>
            <a:fld id="{D0F2F3F1-5144-AF4A-8EAB-513566FC3542}" type="slidenum">
              <a:rPr lang="tr-TR" sz="2400" b="1" smtClean="0">
                <a:solidFill>
                  <a:srgbClr val="DADADA"/>
                </a:solidFill>
              </a:rPr>
              <a:t>9</a:t>
            </a:fld>
            <a:endParaRPr lang="tr-TR" sz="2400" b="1" dirty="0">
              <a:solidFill>
                <a:srgbClr val="DADADA"/>
              </a:solidFill>
            </a:endParaRPr>
          </a:p>
        </p:txBody>
      </p:sp>
    </p:spTree>
    <p:extLst>
      <p:ext uri="{BB962C8B-B14F-4D97-AF65-F5344CB8AC3E}">
        <p14:creationId xmlns:p14="http://schemas.microsoft.com/office/powerpoint/2010/main" val="14472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50"/>
                                        <p:tgtEl>
                                          <p:spTgt spid="10"/>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50"/>
                                        <p:tgtEl>
                                          <p:spTgt spid="8"/>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250"/>
                                        <p:tgtEl>
                                          <p:spTgt spid="7"/>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3897</TotalTime>
  <Words>1422</Words>
  <Application>Microsoft Office PowerPoint</Application>
  <PresentationFormat>Geniş ekran</PresentationFormat>
  <Paragraphs>302</Paragraphs>
  <Slides>36</Slides>
  <Notes>34</Notes>
  <HiddenSlides>0</HiddenSlides>
  <MMClips>1</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36</vt:i4>
      </vt:variant>
    </vt:vector>
  </HeadingPairs>
  <TitlesOfParts>
    <vt:vector size="41" baseType="lpstr">
      <vt:lpstr>Arial</vt:lpstr>
      <vt:lpstr>Calibri</vt:lpstr>
      <vt:lpstr>Calibri Light</vt:lpstr>
      <vt:lpstr>Courier New</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Oğuzhan Kürşad Ağralı</dc:creator>
  <cp:lastModifiedBy>Fatih Yardım</cp:lastModifiedBy>
  <cp:revision>182</cp:revision>
  <dcterms:created xsi:type="dcterms:W3CDTF">2016-11-17T08:54:28Z</dcterms:created>
  <dcterms:modified xsi:type="dcterms:W3CDTF">2020-11-20T07:11:52Z</dcterms:modified>
</cp:coreProperties>
</file>